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7"/>
  </p:notesMasterIdLst>
  <p:handoutMasterIdLst>
    <p:handoutMasterId r:id="rId28"/>
  </p:handoutMasterIdLst>
  <p:sldIdLst>
    <p:sldId id="282" r:id="rId2"/>
    <p:sldId id="283" r:id="rId3"/>
    <p:sldId id="285" r:id="rId4"/>
    <p:sldId id="287" r:id="rId5"/>
    <p:sldId id="288" r:id="rId6"/>
    <p:sldId id="290" r:id="rId7"/>
    <p:sldId id="301" r:id="rId8"/>
    <p:sldId id="291" r:id="rId9"/>
    <p:sldId id="292" r:id="rId10"/>
    <p:sldId id="300" r:id="rId11"/>
    <p:sldId id="298" r:id="rId12"/>
    <p:sldId id="299" r:id="rId13"/>
    <p:sldId id="302" r:id="rId14"/>
    <p:sldId id="304" r:id="rId15"/>
    <p:sldId id="293" r:id="rId16"/>
    <p:sldId id="294" r:id="rId17"/>
    <p:sldId id="295" r:id="rId18"/>
    <p:sldId id="296" r:id="rId19"/>
    <p:sldId id="303" r:id="rId20"/>
    <p:sldId id="305" r:id="rId21"/>
    <p:sldId id="306" r:id="rId22"/>
    <p:sldId id="307" r:id="rId23"/>
    <p:sldId id="308" r:id="rId24"/>
    <p:sldId id="309" r:id="rId25"/>
    <p:sldId id="284"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현규" initials="이" lastIdx="1" clrIdx="0">
    <p:extLst>
      <p:ext uri="{19B8F6BF-5375-455C-9EA6-DF929625EA0E}">
        <p15:presenceInfo xmlns:p15="http://schemas.microsoft.com/office/powerpoint/2012/main" userId="이현규"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6F3F"/>
    <a:srgbClr val="FFFFFF"/>
    <a:srgbClr val="CFB991"/>
    <a:srgbClr val="8D6E3E"/>
    <a:srgbClr val="CFBA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0D18B-29FA-2D9C-194A-ABA7673D66D3}" v="59" dt="2021-07-15T04:59:40.761"/>
    <p1510:client id="{3FA26C87-D12D-6CB1-4313-4608BF16F98E}" v="16" dt="2021-07-15T06:50:34.440"/>
    <p1510:client id="{445A12B7-1295-4EA8-8821-4DFC61D63225}" v="1277" dt="2021-07-15T10:19:34.531"/>
    <p1510:client id="{52ADBB8E-2C99-4F40-A192-876B51F87BF6}" v="2151" dt="2021-07-15T10:19:58.500"/>
    <p1510:client id="{59AF2218-88E1-4634-9D30-1AFE14532888}" v="999" dt="2021-07-15T06:49:42.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7/15/2021</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7/15/2021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buFont typeface="Arial" panose="020B0604020202020204" pitchFamily="34" charset="0"/>
              <a:buNone/>
            </a:pPr>
            <a:r>
              <a:rPr lang="en-US" altLang="ko-KR"/>
              <a:t>Solar Energy Pros and Cons</a:t>
            </a:r>
          </a:p>
          <a:p>
            <a:pPr>
              <a:buFont typeface="Arial" panose="020B0604020202020204" pitchFamily="34" charset="0"/>
              <a:buChar char="•"/>
            </a:pPr>
            <a:endParaRPr lang="en-US" altLang="ko-KR"/>
          </a:p>
          <a:p>
            <a:pPr>
              <a:buFont typeface="Arial" panose="020B0604020202020204" pitchFamily="34" charset="0"/>
              <a:buNone/>
            </a:pPr>
            <a:r>
              <a:rPr lang="en-US" altLang="ko-KR"/>
              <a:t>-Advantages</a:t>
            </a:r>
          </a:p>
          <a:p>
            <a:pPr lvl="1">
              <a:buFont typeface="Arial" panose="020B0604020202020204" pitchFamily="34" charset="0"/>
              <a:buChar char="•"/>
            </a:pPr>
            <a:r>
              <a:rPr lang="en-US" altLang="ko-KR"/>
              <a:t>No danger of exhaustion.</a:t>
            </a:r>
          </a:p>
          <a:p>
            <a:pPr lvl="1">
              <a:buFont typeface="Arial" panose="020B0604020202020204" pitchFamily="34" charset="0"/>
              <a:buChar char="•"/>
            </a:pPr>
            <a:r>
              <a:rPr lang="en-US" altLang="ko-KR"/>
              <a:t>Safe and reliable, no noise, no pollution emissions, absolutely clean.</a:t>
            </a:r>
          </a:p>
          <a:p>
            <a:pPr lvl="1">
              <a:buFont typeface="Arial" panose="020B0604020202020204" pitchFamily="34" charset="0"/>
              <a:buChar char="•"/>
            </a:pPr>
            <a:r>
              <a:rPr lang="en-US" altLang="ko-KR"/>
              <a:t>It is not limited by the geographical.</a:t>
            </a:r>
          </a:p>
          <a:p>
            <a:pPr lvl="1">
              <a:buFont typeface="Arial" panose="020B0604020202020204" pitchFamily="34" charset="0"/>
              <a:buChar char="•"/>
            </a:pPr>
            <a:r>
              <a:rPr lang="en-US" altLang="ko-KR"/>
              <a:t>Electricity can be generated and supplied locally without consuming fuel and erecting transmission lines.</a:t>
            </a:r>
          </a:p>
          <a:p>
            <a:pPr lvl="1">
              <a:buFont typeface="Arial" panose="020B0604020202020204" pitchFamily="34" charset="0"/>
              <a:buChar char="•"/>
            </a:pPr>
            <a:r>
              <a:rPr lang="en-US" altLang="ko-KR"/>
              <a:t>The construction period is short, and the time it takes to obtain energy is short.</a:t>
            </a:r>
          </a:p>
          <a:p>
            <a:pPr lvl="1">
              <a:buFont typeface="Arial" panose="020B0604020202020204" pitchFamily="34" charset="0"/>
              <a:buChar char="•"/>
            </a:pPr>
            <a:r>
              <a:rPr lang="en-US" altLang="ko-KR"/>
              <a:t>High energy quality</a:t>
            </a:r>
          </a:p>
          <a:p>
            <a:endParaRPr lang="en-US" altLang="ko-KR"/>
          </a:p>
          <a:p>
            <a:r>
              <a:rPr lang="en-US" altLang="ko-KR"/>
              <a:t>-Disadvantages</a:t>
            </a:r>
          </a:p>
          <a:p>
            <a:pPr lvl="1">
              <a:buFont typeface="Arial" panose="020B0604020202020204" pitchFamily="34" charset="0"/>
              <a:buChar char="•"/>
            </a:pPr>
            <a:r>
              <a:rPr lang="en-US" altLang="ko-KR"/>
              <a:t>The production of solar panels has the characteristics of high pollution and high energy consumption.</a:t>
            </a:r>
          </a:p>
          <a:p>
            <a:pPr lvl="1">
              <a:buFont typeface="Arial" panose="020B0604020202020204" pitchFamily="34" charset="0"/>
              <a:buChar char="•"/>
            </a:pPr>
            <a:r>
              <a:rPr lang="en-US" altLang="ko-KR"/>
              <a:t>The distribution density of the irradiated energy is small, that is, it takes up a huge area.</a:t>
            </a:r>
          </a:p>
          <a:p>
            <a:pPr lvl="1">
              <a:buFont typeface="Arial" panose="020B0604020202020204" pitchFamily="34" charset="0"/>
              <a:buChar char="•"/>
            </a:pPr>
            <a:r>
              <a:rPr lang="en-US" altLang="ko-KR"/>
              <a:t>The energy obtained is related to meteorological conditions such as four seasons, day and night and rain or shine.</a:t>
            </a:r>
          </a:p>
          <a:p>
            <a:pPr lvl="1">
              <a:buFont typeface="Arial" panose="020B0604020202020204" pitchFamily="34" charset="0"/>
              <a:buChar char="•"/>
            </a:pPr>
            <a:r>
              <a:rPr lang="en-US" altLang="ko-KR"/>
              <a:t>Compared with thermal power generation, the opportunity cost of power generation is high.</a:t>
            </a:r>
          </a:p>
          <a:p>
            <a:pPr lvl="1">
              <a:buFont typeface="Arial" panose="020B0604020202020204" pitchFamily="34" charset="0"/>
              <a:buChar char="•"/>
            </a:pPr>
            <a:r>
              <a:rPr lang="en-US" altLang="ko-KR"/>
              <a:t>Photovoltaic panel manufacturing process is not environmentally friendly.</a:t>
            </a:r>
          </a:p>
          <a:p>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7/15/2021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3</a:t>
            </a:fld>
            <a:endParaRPr lang="en-US"/>
          </a:p>
        </p:txBody>
      </p:sp>
    </p:spTree>
    <p:extLst>
      <p:ext uri="{BB962C8B-B14F-4D97-AF65-F5344CB8AC3E}">
        <p14:creationId xmlns:p14="http://schemas.microsoft.com/office/powerpoint/2010/main" val="2515707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 typeface="+mj-ea"/>
              <a:buNone/>
            </a:pPr>
            <a:r>
              <a:rPr lang="en-US" altLang="ko-KR" b="1">
                <a:latin typeface="Abadi" panose="020B0604020104020204" pitchFamily="34" charset="0"/>
              </a:rPr>
              <a:t>Solar panel</a:t>
            </a:r>
          </a:p>
          <a:p>
            <a:r>
              <a:rPr lang="en-US" altLang="ko-KR">
                <a:latin typeface="Abadi" panose="020B0604020104020204" pitchFamily="34" charset="0"/>
              </a:rPr>
              <a:t>Use sunlight as a source of energy to generate direct current electricity</a:t>
            </a:r>
          </a:p>
          <a:p>
            <a:r>
              <a:rPr lang="en-US" altLang="ko-KR">
                <a:latin typeface="Abadi" panose="020B0604020104020204" pitchFamily="34" charset="0"/>
              </a:rPr>
              <a:t>Life span : about 25 to 30 years</a:t>
            </a:r>
          </a:p>
          <a:p>
            <a:pPr marL="0" indent="0">
              <a:buFont typeface="+mj-ea"/>
              <a:buNone/>
            </a:pPr>
            <a:endParaRPr lang="en-US" altLang="ko-KR" b="1">
              <a:latin typeface="Abadi" panose="020B0604020104020204" pitchFamily="34" charset="0"/>
            </a:endParaRPr>
          </a:p>
          <a:p>
            <a:pPr marL="0" indent="0">
              <a:buFont typeface="+mj-ea"/>
              <a:buNone/>
            </a:pPr>
            <a:endParaRPr lang="en-US" altLang="ko-KR" b="1">
              <a:latin typeface="Abadi" panose="020B0604020104020204" pitchFamily="34" charset="0"/>
            </a:endParaRPr>
          </a:p>
          <a:p>
            <a:pPr marL="0" indent="0">
              <a:buFont typeface="+mj-ea"/>
              <a:buNone/>
            </a:pPr>
            <a:r>
              <a:rPr lang="en-US" altLang="ko-KR" b="1">
                <a:latin typeface="Abadi" panose="020B0604020104020204" pitchFamily="34" charset="0"/>
              </a:rPr>
              <a:t>Solar charge controller</a:t>
            </a:r>
          </a:p>
          <a:p>
            <a:r>
              <a:rPr lang="en-US" altLang="ko-KR">
                <a:latin typeface="Abadi" panose="020B0604020104020204" pitchFamily="34" charset="0"/>
              </a:rPr>
              <a:t>A charge controller or charge regulator is basically a voltage and/or current regulator to keep batteries from overcharging. It regulates the voltage and current coming from the solar panels going to the battery.</a:t>
            </a:r>
          </a:p>
          <a:p>
            <a:r>
              <a:rPr lang="en-US" altLang="ko-KR">
                <a:latin typeface="Abadi" panose="020B0604020104020204" pitchFamily="34" charset="0"/>
              </a:rPr>
              <a:t>Life span : about 15 years</a:t>
            </a:r>
          </a:p>
          <a:p>
            <a:pPr marL="0" indent="0">
              <a:buFont typeface="+mj-ea"/>
              <a:buNone/>
            </a:pPr>
            <a:endParaRPr lang="en-US" altLang="ko-KR">
              <a:latin typeface="Abadi" panose="020B0604020104020204" pitchFamily="34" charset="0"/>
            </a:endParaRPr>
          </a:p>
          <a:p>
            <a:pPr marL="0" indent="0">
              <a:buFont typeface="+mj-ea"/>
              <a:buNone/>
            </a:pPr>
            <a:endParaRPr lang="en-US" altLang="ko-KR">
              <a:latin typeface="Abadi" panose="020B0604020104020204" pitchFamily="34" charset="0"/>
            </a:endParaRPr>
          </a:p>
          <a:p>
            <a:pPr marL="0" indent="0">
              <a:buFont typeface="+mj-ea"/>
              <a:buNone/>
            </a:pPr>
            <a:r>
              <a:rPr lang="en-US" altLang="ko-KR" b="1">
                <a:latin typeface="Abadi" panose="020B0604020104020204" pitchFamily="34" charset="0"/>
              </a:rPr>
              <a:t>Battery</a:t>
            </a:r>
          </a:p>
          <a:p>
            <a:r>
              <a:rPr lang="en-US" altLang="ko-KR">
                <a:latin typeface="Abadi" panose="020B0604020104020204" pitchFamily="34" charset="0"/>
              </a:rPr>
              <a:t>Many types of batteries are used(lead acid battery, lithium battery, Nickel hydride battery, Nickel cadmium battery). But, in general, lead-acid batteries are widely used, because it is inexpensive.</a:t>
            </a:r>
          </a:p>
          <a:p>
            <a:r>
              <a:rPr lang="en-US" altLang="ko-KR">
                <a:latin typeface="Abadi" panose="020B0604020104020204" pitchFamily="34" charset="0"/>
              </a:rPr>
              <a:t>Life span : about 17 years</a:t>
            </a:r>
          </a:p>
          <a:p>
            <a:pPr marL="0" indent="0">
              <a:buFont typeface="+mj-ea"/>
              <a:buNone/>
            </a:pPr>
            <a:endParaRPr lang="en-US" altLang="ko-KR">
              <a:latin typeface="Abadi" panose="020B0604020104020204" pitchFamily="34" charset="0"/>
            </a:endParaRPr>
          </a:p>
          <a:p>
            <a:pPr marL="0" indent="0">
              <a:buFont typeface="+mj-ea"/>
              <a:buNone/>
            </a:pPr>
            <a:endParaRPr lang="en-US" altLang="ko-KR">
              <a:latin typeface="Abadi" panose="020B0604020104020204" pitchFamily="34" charset="0"/>
            </a:endParaRPr>
          </a:p>
          <a:p>
            <a:pPr marL="0" indent="0">
              <a:buFont typeface="+mj-ea"/>
              <a:buNone/>
            </a:pPr>
            <a:r>
              <a:rPr lang="en-US" altLang="ko-KR" b="1">
                <a:latin typeface="Abadi" panose="020B0604020104020204" pitchFamily="34" charset="0"/>
              </a:rPr>
              <a:t>Power inverter</a:t>
            </a:r>
          </a:p>
          <a:p>
            <a:r>
              <a:rPr lang="en-US" altLang="ko-KR">
                <a:latin typeface="Abadi" panose="020B0604020104020204" pitchFamily="34" charset="0"/>
              </a:rPr>
              <a:t>The inverter converts DC power to AC power, and also changes the voltage.</a:t>
            </a:r>
          </a:p>
          <a:p>
            <a:r>
              <a:rPr lang="en-US" altLang="ko-KR">
                <a:latin typeface="Abadi" panose="020B0604020104020204" pitchFamily="34" charset="0"/>
              </a:rPr>
              <a:t>Life span : about 25 years</a:t>
            </a:r>
          </a:p>
          <a:p>
            <a:endParaRPr lang="ko-KR" altLang="en-US"/>
          </a:p>
        </p:txBody>
      </p:sp>
      <p:sp>
        <p:nvSpPr>
          <p:cNvPr id="4" name="날짜 개체 틀 3"/>
          <p:cNvSpPr>
            <a:spLocks noGrp="1"/>
          </p:cNvSpPr>
          <p:nvPr>
            <p:ph type="dt" idx="1"/>
          </p:nvPr>
        </p:nvSpPr>
        <p:spPr/>
        <p:txBody>
          <a:bodyPr/>
          <a:lstStyle/>
          <a:p>
            <a:fld id="{97C410F0-6477-C64C-B9A1-FDB330E4BF64}" type="datetime1">
              <a:rPr lang="en-US" smtClean="0"/>
              <a:t>7/15/2021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10</a:t>
            </a:fld>
            <a:endParaRPr lang="en-US"/>
          </a:p>
        </p:txBody>
      </p:sp>
    </p:spTree>
    <p:extLst>
      <p:ext uri="{BB962C8B-B14F-4D97-AF65-F5344CB8AC3E}">
        <p14:creationId xmlns:p14="http://schemas.microsoft.com/office/powerpoint/2010/main" val="2572623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a:t>Cameras taking pictures at </a:t>
            </a:r>
          </a:p>
        </p:txBody>
      </p:sp>
      <p:sp>
        <p:nvSpPr>
          <p:cNvPr id="4" name="날짜 개체 틀 3"/>
          <p:cNvSpPr>
            <a:spLocks noGrp="1"/>
          </p:cNvSpPr>
          <p:nvPr>
            <p:ph type="dt" idx="1"/>
          </p:nvPr>
        </p:nvSpPr>
        <p:spPr/>
        <p:txBody>
          <a:bodyPr/>
          <a:lstStyle/>
          <a:p>
            <a:fld id="{97C410F0-6477-C64C-B9A1-FDB330E4BF64}" type="datetime1">
              <a:rPr lang="en-US" smtClean="0"/>
              <a:t>7/15/2021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17</a:t>
            </a:fld>
            <a:endParaRPr lang="en-US"/>
          </a:p>
        </p:txBody>
      </p:sp>
    </p:spTree>
    <p:extLst>
      <p:ext uri="{BB962C8B-B14F-4D97-AF65-F5344CB8AC3E}">
        <p14:creationId xmlns:p14="http://schemas.microsoft.com/office/powerpoint/2010/main" val="128748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a:solidFill>
                  <a:srgbClr val="000000"/>
                </a:solidFill>
                <a:effectLst/>
                <a:latin typeface="verdana" panose="020B0604030504040204" pitchFamily="34" charset="0"/>
              </a:rPr>
              <a:t>The temperature of the solar panel affects the maximum power output directly.  </a:t>
            </a:r>
          </a:p>
          <a:p>
            <a:r>
              <a:rPr lang="en-US" altLang="ko-KR" b="0" i="0">
                <a:solidFill>
                  <a:srgbClr val="000000"/>
                </a:solidFill>
                <a:effectLst/>
                <a:latin typeface="verdana" panose="020B0604030504040204" pitchFamily="34" charset="0"/>
              </a:rPr>
              <a:t>As a solar panel's temperature increases, its output current increases exponentially while the voltage output is reduced linearly.  </a:t>
            </a:r>
          </a:p>
          <a:p>
            <a:r>
              <a:rPr lang="en-US" altLang="ko-KR" b="0" i="0">
                <a:solidFill>
                  <a:srgbClr val="000000"/>
                </a:solidFill>
                <a:effectLst/>
                <a:latin typeface="verdana" panose="020B0604030504040204" pitchFamily="34" charset="0"/>
              </a:rPr>
              <a:t>Since power is equal to voltage times current, this property means that the warmer the solar panel the less power it can produce. </a:t>
            </a:r>
          </a:p>
          <a:p>
            <a:endParaRPr lang="en-US" altLang="ko-KR" b="0" i="0">
              <a:solidFill>
                <a:srgbClr val="000000"/>
              </a:solidFill>
              <a:effectLst/>
              <a:latin typeface="verdana" panose="020B0604030504040204" pitchFamily="34" charset="0"/>
            </a:endParaRPr>
          </a:p>
          <a:p>
            <a:r>
              <a:rPr lang="en-US" altLang="ko-KR" b="0" i="0">
                <a:solidFill>
                  <a:srgbClr val="202124"/>
                </a:solidFill>
                <a:effectLst/>
                <a:latin typeface="Apple SD Gothic Neo"/>
              </a:rPr>
              <a:t>Studies have shown that cell work in high air temperature and high humidity conditions causes a significant reduction in cell efficiency. </a:t>
            </a:r>
          </a:p>
          <a:p>
            <a:r>
              <a:rPr lang="en-US" altLang="ko-KR" b="0" i="0">
                <a:solidFill>
                  <a:srgbClr val="202124"/>
                </a:solidFill>
                <a:effectLst/>
                <a:latin typeface="Apple SD Gothic Neo"/>
              </a:rPr>
              <a:t>High relative humidity also has negative effects on solar radiation and reduces cell performance.</a:t>
            </a:r>
          </a:p>
          <a:p>
            <a:endParaRPr lang="en-US" altLang="ko-KR" b="0" i="0">
              <a:solidFill>
                <a:srgbClr val="202124"/>
              </a:solidFill>
              <a:effectLst/>
              <a:latin typeface="Apple SD Gothic Ne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b="0" i="0">
                <a:solidFill>
                  <a:srgbClr val="000000"/>
                </a:solidFill>
                <a:effectLst/>
                <a:latin typeface="verdana" panose="020B0604030504040204" pitchFamily="34" charset="0"/>
              </a:rPr>
              <a:t>Real</a:t>
            </a:r>
            <a:r>
              <a:rPr lang="ko-KR" altLang="en-US" b="0" i="0">
                <a:solidFill>
                  <a:srgbClr val="000000"/>
                </a:solidFill>
                <a:effectLst/>
                <a:latin typeface="verdana" panose="020B0604030504040204" pitchFamily="34" charset="0"/>
              </a:rPr>
              <a:t> </a:t>
            </a:r>
            <a:r>
              <a:rPr lang="en-US" altLang="ko-KR" b="0" i="0">
                <a:solidFill>
                  <a:srgbClr val="000000"/>
                </a:solidFill>
                <a:effectLst/>
                <a:latin typeface="verdana" panose="020B0604030504040204" pitchFamily="34" charset="0"/>
              </a:rPr>
              <a:t>time</a:t>
            </a:r>
            <a:r>
              <a:rPr lang="ko-KR" altLang="en-US" b="0" i="0">
                <a:solidFill>
                  <a:srgbClr val="000000"/>
                </a:solidFill>
                <a:effectLst/>
                <a:latin typeface="verdana" panose="020B0604030504040204" pitchFamily="34" charset="0"/>
              </a:rPr>
              <a:t> </a:t>
            </a:r>
            <a:r>
              <a:rPr lang="en-US" altLang="ko-KR" b="0" i="0">
                <a:solidFill>
                  <a:srgbClr val="000000"/>
                </a:solidFill>
                <a:effectLst/>
                <a:latin typeface="verdana" panose="020B0604030504040204" pitchFamily="34" charset="0"/>
              </a:rPr>
              <a:t>data</a:t>
            </a:r>
            <a:r>
              <a:rPr lang="ko-KR" altLang="en-US" b="0" i="0">
                <a:solidFill>
                  <a:srgbClr val="000000"/>
                </a:solidFill>
                <a:effectLst/>
                <a:latin typeface="verdana" panose="020B0604030504040204" pitchFamily="34" charset="0"/>
              </a:rPr>
              <a:t> </a:t>
            </a:r>
            <a:r>
              <a:rPr lang="en-US" altLang="ko-KR" b="0" i="0">
                <a:solidFill>
                  <a:srgbClr val="000000"/>
                </a:solidFill>
                <a:effectLst/>
                <a:latin typeface="verdana" panose="020B0604030504040204" pitchFamily="34" charset="0"/>
              </a:rPr>
              <a:t>of</a:t>
            </a:r>
            <a:r>
              <a:rPr lang="ko-KR" altLang="en-US" b="0" i="0">
                <a:solidFill>
                  <a:srgbClr val="000000"/>
                </a:solidFill>
                <a:effectLst/>
                <a:latin typeface="verdana" panose="020B0604030504040204" pitchFamily="34" charset="0"/>
              </a:rPr>
              <a:t> </a:t>
            </a:r>
            <a:r>
              <a:rPr lang="en-US" altLang="ko-KR" b="0" i="0">
                <a:solidFill>
                  <a:srgbClr val="000000"/>
                </a:solidFill>
                <a:effectLst/>
                <a:latin typeface="verdana" panose="020B0604030504040204" pitchFamily="34" charset="0"/>
              </a:rPr>
              <a:t>current</a:t>
            </a:r>
            <a:r>
              <a:rPr lang="ko-KR" altLang="en-US" b="0" i="0">
                <a:solidFill>
                  <a:srgbClr val="000000"/>
                </a:solidFill>
                <a:effectLst/>
                <a:latin typeface="verdana" panose="020B0604030504040204" pitchFamily="34" charset="0"/>
              </a:rPr>
              <a:t> </a:t>
            </a:r>
            <a:r>
              <a:rPr lang="en-US" altLang="ko-KR" b="0" i="0">
                <a:solidFill>
                  <a:srgbClr val="000000"/>
                </a:solidFill>
                <a:effectLst/>
                <a:latin typeface="verdana" panose="020B0604030504040204" pitchFamily="34" charset="0"/>
              </a:rPr>
              <a:t>temperature and humidity with power production, can show relations between them and be used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b="0" i="0">
                <a:solidFill>
                  <a:srgbClr val="000000"/>
                </a:solidFill>
                <a:effectLst/>
                <a:latin typeface="verdana" panose="020B0604030504040204" pitchFamily="34" charset="0"/>
              </a:rPr>
              <a:t>Reference data for later. </a:t>
            </a:r>
          </a:p>
          <a:p>
            <a:endParaRPr lang="ko-KR" altLang="en-US" b="0"/>
          </a:p>
        </p:txBody>
      </p:sp>
      <p:sp>
        <p:nvSpPr>
          <p:cNvPr id="4" name="날짜 개체 틀 3"/>
          <p:cNvSpPr>
            <a:spLocks noGrp="1"/>
          </p:cNvSpPr>
          <p:nvPr>
            <p:ph type="dt" idx="1"/>
          </p:nvPr>
        </p:nvSpPr>
        <p:spPr/>
        <p:txBody>
          <a:bodyPr/>
          <a:lstStyle/>
          <a:p>
            <a:fld id="{97C410F0-6477-C64C-B9A1-FDB330E4BF64}" type="datetime1">
              <a:rPr lang="en-US" smtClean="0"/>
              <a:t>7/15/2021</a:t>
            </a:fld>
            <a:endParaRPr lang="en-US"/>
          </a:p>
        </p:txBody>
      </p:sp>
      <p:sp>
        <p:nvSpPr>
          <p:cNvPr id="5" name="슬라이드 번호 개체 틀 4"/>
          <p:cNvSpPr>
            <a:spLocks noGrp="1"/>
          </p:cNvSpPr>
          <p:nvPr>
            <p:ph type="sldNum" sz="quarter" idx="5"/>
          </p:nvPr>
        </p:nvSpPr>
        <p:spPr/>
        <p:txBody>
          <a:bodyPr/>
          <a:lstStyle/>
          <a:p>
            <a:fld id="{F904D96B-BF35-6342-BF49-131378446712}" type="slidenum">
              <a:rPr lang="en-US" smtClean="0"/>
              <a:t>15</a:t>
            </a:fld>
            <a:endParaRPr lang="en-US"/>
          </a:p>
        </p:txBody>
      </p:sp>
    </p:spTree>
    <p:extLst>
      <p:ext uri="{BB962C8B-B14F-4D97-AF65-F5344CB8AC3E}">
        <p14:creationId xmlns:p14="http://schemas.microsoft.com/office/powerpoint/2010/main" val="8772192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E5F616-21A7-CC4C-BF45-7FAE975F7790}"/>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0" name="Line 1">
            <a:extLst>
              <a:ext uri="{FF2B5EF4-FFF2-40B4-BE49-F238E27FC236}">
                <a16:creationId xmlns:a16="http://schemas.microsoft.com/office/drawing/2014/main" id="{2024BB39-6718-4C49-AADC-DCE25310DEAF}"/>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Line 2">
            <a:extLst>
              <a:ext uri="{FF2B5EF4-FFF2-40B4-BE49-F238E27FC236}">
                <a16:creationId xmlns:a16="http://schemas.microsoft.com/office/drawing/2014/main" id="{774C580A-840B-D04A-9C9F-8BEB154E11CD}"/>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3">
            <a:extLst>
              <a:ext uri="{FF2B5EF4-FFF2-40B4-BE49-F238E27FC236}">
                <a16:creationId xmlns:a16="http://schemas.microsoft.com/office/drawing/2014/main" id="{45F43EE4-84F9-A347-ABF0-9FE3CE22861F}"/>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p:cNvSpPr>
            <a:spLocks noGrp="1"/>
          </p:cNvSpPr>
          <p:nvPr>
            <p:ph type="ctrTitle" hasCustomPrompt="1"/>
          </p:nvPr>
        </p:nvSpPr>
        <p:spPr bwMode="blackWhite">
          <a:xfrm>
            <a:off x="1116117" y="1219683"/>
            <a:ext cx="7037278" cy="553998"/>
          </a:xfrm>
          <a:prstGeom prst="rect">
            <a:avLst/>
          </a:prstGeom>
          <a:noFill/>
          <a:ln w="38100">
            <a:noFill/>
          </a:ln>
        </p:spPr>
        <p:txBody>
          <a:bodyPr wrap="square" lIns="0" tIns="0" rIns="0" bIns="0" anchor="t" anchorCtr="0">
            <a:spAutoFit/>
          </a:bodyPr>
          <a:lstStyle>
            <a:lvl1pPr algn="l">
              <a:lnSpc>
                <a:spcPct val="80000"/>
              </a:lnSpc>
              <a:defRPr sz="4500" b="0" i="1" cap="none" spc="0" baseline="0">
                <a:solidFill>
                  <a:schemeClr val="tx2"/>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5" y="2571751"/>
            <a:ext cx="7037273" cy="252011"/>
          </a:xfrm>
          <a:noFill/>
        </p:spPr>
        <p:txBody>
          <a:bodyPr wrap="square" lIns="0" tIns="0" rIns="0" bIns="0" anchor="t" anchorCtr="0">
            <a:spAutoFit/>
          </a:bodyPr>
          <a:lstStyle>
            <a:lvl1pPr marL="0" indent="0" algn="l">
              <a:buNone/>
              <a:defRPr sz="1650" b="1" i="0">
                <a:solidFill>
                  <a:schemeClr val="tx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Subtitle</a:t>
            </a:r>
          </a:p>
        </p:txBody>
      </p:sp>
      <p:sp>
        <p:nvSpPr>
          <p:cNvPr id="9" name="Slide Number"/>
          <p:cNvSpPr>
            <a:spLocks noGrp="1"/>
          </p:cNvSpPr>
          <p:nvPr>
            <p:ph type="sldNum" sz="quarter" idx="12"/>
          </p:nvPr>
        </p:nvSpPr>
        <p:spPr>
          <a:xfrm>
            <a:off x="8474334" y="4635961"/>
            <a:ext cx="365760" cy="274320"/>
          </a:xfrm>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4" y="2928461"/>
            <a:ext cx="7037263" cy="253746"/>
          </a:xfrm>
        </p:spPr>
        <p:txBody>
          <a:bodyPr lIns="0" tIns="0" rIns="0" bIns="0"/>
          <a:lstStyle>
            <a:lvl1pPr marL="3572" indent="0">
              <a:buNone/>
              <a:tabLst/>
              <a:defRPr sz="1650" b="1" i="0">
                <a:solidFill>
                  <a:srgbClr val="FFFFFF"/>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4" y="3179780"/>
            <a:ext cx="703725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pic>
        <p:nvPicPr>
          <p:cNvPr id="17" name="Graphic 16">
            <a:extLst>
              <a:ext uri="{FF2B5EF4-FFF2-40B4-BE49-F238E27FC236}">
                <a16:creationId xmlns:a16="http://schemas.microsoft.com/office/drawing/2014/main" id="{ACE36AA2-0408-9944-BAE2-702BC35F286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sp>
        <p:nvSpPr>
          <p:cNvPr id="10" name="Black Bar">
            <a:extLst>
              <a:ext uri="{FF2B5EF4-FFF2-40B4-BE49-F238E27FC236}">
                <a16:creationId xmlns:a16="http://schemas.microsoft.com/office/drawing/2014/main" id="{B1922CE4-EA1C-4E4A-82AE-85CF9FED6160}"/>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104901" y="1471905"/>
            <a:ext cx="6938046"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cxnSp>
        <p:nvCxnSpPr>
          <p:cNvPr id="7" name="Line 1">
            <a:extLst>
              <a:ext uri="{FF2B5EF4-FFF2-40B4-BE49-F238E27FC236}">
                <a16:creationId xmlns:a16="http://schemas.microsoft.com/office/drawing/2014/main" id="{9376245B-A158-4343-924A-84634FC9D3E0}"/>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Line 2">
            <a:extLst>
              <a:ext uri="{FF2B5EF4-FFF2-40B4-BE49-F238E27FC236}">
                <a16:creationId xmlns:a16="http://schemas.microsoft.com/office/drawing/2014/main" id="{330AA77C-DAD5-A741-B4B4-20138A8398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Line 3">
            <a:extLst>
              <a:ext uri="{FF2B5EF4-FFF2-40B4-BE49-F238E27FC236}">
                <a16:creationId xmlns:a16="http://schemas.microsoft.com/office/drawing/2014/main" id="{535F094A-0145-EE43-AAEF-628AE03581BF}"/>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64" userDrawn="1">
          <p15:clr>
            <a:srgbClr val="FBAE40"/>
          </p15:clr>
        </p15:guide>
        <p15:guide id="4" pos="4464" userDrawn="1">
          <p15:clr>
            <a:srgbClr val="FBAE40"/>
          </p15:clr>
        </p15:guide>
        <p15:guide id="5" pos="5136" userDrawn="1">
          <p15:clr>
            <a:srgbClr val="FBAE40"/>
          </p15:clr>
        </p15:guide>
        <p15:guide id="6" orient="horz" pos="3024"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cxnSp>
        <p:nvCxnSpPr>
          <p:cNvPr id="9" name="Line 1">
            <a:extLst>
              <a:ext uri="{FF2B5EF4-FFF2-40B4-BE49-F238E27FC236}">
                <a16:creationId xmlns:a16="http://schemas.microsoft.com/office/drawing/2014/main" id="{F14D0CE5-5CA6-8F4C-A91B-4AF2FB65BD2E}"/>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2" y="1438041"/>
            <a:ext cx="3443499" cy="2558653"/>
          </a:xfrm>
        </p:spPr>
        <p:txBody>
          <a:bodyPr lIns="0" tIns="0" rIns="0" bIns="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05740" marR="0" lvl="0" indent="-205740" algn="l" defTabSz="3429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7" y="1440657"/>
            <a:ext cx="3907532" cy="2237185"/>
          </a:xfrm>
        </p:spPr>
        <p:txBody>
          <a:bodyPr lIns="0" tIns="0" rIns="0" bIns="0" anchor="ctr" anchorCtr="0"/>
          <a:lstStyle>
            <a:lvl1pPr algn="ctr">
              <a:defRPr b="0" i="0">
                <a:solidFill>
                  <a:schemeClr val="bg1"/>
                </a:solidFill>
                <a:latin typeface="Acumin Pro" panose="020B0504020202020204" pitchFamily="34" charset="77"/>
              </a:defRPr>
            </a:lvl1pPr>
            <a:lvl4pPr marL="51435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cxnSp>
        <p:nvCxnSpPr>
          <p:cNvPr id="14" name="Line 2">
            <a:extLst>
              <a:ext uri="{FF2B5EF4-FFF2-40B4-BE49-F238E27FC236}">
                <a16:creationId xmlns:a16="http://schemas.microsoft.com/office/drawing/2014/main" id="{49BEBBF6-8908-D545-9BF5-4E2BD6842D14}"/>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3">
            <a:extLst>
              <a:ext uri="{FF2B5EF4-FFF2-40B4-BE49-F238E27FC236}">
                <a16:creationId xmlns:a16="http://schemas.microsoft.com/office/drawing/2014/main" id="{58A35516-8823-A94F-8D17-E7DE5189629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Black Bar">
            <a:extLst>
              <a:ext uri="{FF2B5EF4-FFF2-40B4-BE49-F238E27FC236}">
                <a16:creationId xmlns:a16="http://schemas.microsoft.com/office/drawing/2014/main" id="{D3D631D8-9786-C340-8005-B84540BA4259}"/>
              </a:ext>
            </a:extLst>
          </p:cNvPr>
          <p:cNvSpPr/>
          <p:nvPr userDrawn="1"/>
        </p:nvSpPr>
        <p:spPr>
          <a:xfrm>
            <a:off x="439099" y="4341"/>
            <a:ext cx="8234109" cy="681103"/>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itle">
            <a:extLst>
              <a:ext uri="{FF2B5EF4-FFF2-40B4-BE49-F238E27FC236}">
                <a16:creationId xmlns:a16="http://schemas.microsoft.com/office/drawing/2014/main" id="{68C95140-FCFE-B542-8A6E-10A4861B0947}"/>
              </a:ext>
            </a:extLst>
          </p:cNvPr>
          <p:cNvSpPr>
            <a:spLocks noGrp="1"/>
          </p:cNvSpPr>
          <p:nvPr>
            <p:ph type="ctrTitle" hasCustomPrompt="1"/>
          </p:nvPr>
        </p:nvSpPr>
        <p:spPr bwMode="blackWhite">
          <a:xfrm>
            <a:off x="678122" y="318425"/>
            <a:ext cx="6925732" cy="332399"/>
          </a:xfrm>
          <a:prstGeom prst="rect">
            <a:avLst/>
          </a:prstGeom>
          <a:noFill/>
          <a:ln w="38100">
            <a:noFill/>
          </a:ln>
        </p:spPr>
        <p:txBody>
          <a:bodyPr wrap="square" lIns="0" tIns="0" rIns="0" bIns="0" anchor="t" anchorCtr="0">
            <a:spAutoFit/>
          </a:bodyPr>
          <a:lstStyle>
            <a:lvl1pPr algn="l">
              <a:defRPr sz="2400" b="0" i="1" cap="none" spc="0">
                <a:solidFill>
                  <a:schemeClr val="bg1"/>
                </a:solidFill>
                <a:latin typeface="Franklin Gothic Medium" panose="020B0603020102020204" pitchFamily="34" charset="0"/>
              </a:defRPr>
            </a:lvl1pPr>
          </a:lstStyle>
          <a:p>
            <a:r>
              <a:rPr lang="en-US"/>
              <a:t>Title</a:t>
            </a:r>
          </a:p>
        </p:txBody>
      </p:sp>
      <p:sp>
        <p:nvSpPr>
          <p:cNvPr id="18" name="Subhead">
            <a:extLst>
              <a:ext uri="{FF2B5EF4-FFF2-40B4-BE49-F238E27FC236}">
                <a16:creationId xmlns:a16="http://schemas.microsoft.com/office/drawing/2014/main" id="{82DF72CF-B6FD-884F-AE10-9BD103E6DE61}"/>
              </a:ext>
            </a:extLst>
          </p:cNvPr>
          <p:cNvSpPr>
            <a:spLocks noGrp="1"/>
          </p:cNvSpPr>
          <p:nvPr>
            <p:ph type="subTitle" idx="1" hasCustomPrompt="1"/>
          </p:nvPr>
        </p:nvSpPr>
        <p:spPr>
          <a:xfrm>
            <a:off x="678122" y="995295"/>
            <a:ext cx="6925733" cy="256199"/>
          </a:xfrm>
          <a:noFill/>
        </p:spPr>
        <p:txBody>
          <a:bodyPr wrap="square" lIns="0" tIns="0" rIns="0" bIns="0" anchor="t" anchorCtr="0">
            <a:spAutoFit/>
          </a:bodyPr>
          <a:lstStyle>
            <a:lvl1pPr marL="0" indent="0" algn="l">
              <a:buNone/>
              <a:defRPr sz="1650" b="1" i="0">
                <a:solidFill>
                  <a:schemeClr val="bg2"/>
                </a:solidFill>
                <a:latin typeface="Franklin Gothic Demi Cond" panose="020B060302010202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Subhead</a:t>
            </a:r>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419101" y="1202447"/>
            <a:ext cx="8272221" cy="3175095"/>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573245" y="255903"/>
            <a:ext cx="2879168" cy="373949"/>
          </a:xfrm>
          <a:prstGeom prst="rect">
            <a:avLst/>
          </a:prstGeom>
          <a:noFill/>
          <a:ln w="38100">
            <a:noFill/>
          </a:ln>
        </p:spPr>
        <p:txBody>
          <a:bodyPr wrap="square" lIns="0" tIns="0" rIns="0" bIns="0" anchor="t" anchorCtr="0">
            <a:spAutoFit/>
          </a:bodyPr>
          <a:lstStyle>
            <a:lvl1pPr algn="l">
              <a:defRPr sz="135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902640" y="215354"/>
            <a:ext cx="0" cy="982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4635961"/>
            <a:ext cx="365760" cy="27432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2" name="Line 1">
            <a:extLst>
              <a:ext uri="{FF2B5EF4-FFF2-40B4-BE49-F238E27FC236}">
                <a16:creationId xmlns:a16="http://schemas.microsoft.com/office/drawing/2014/main" id="{21BC6E96-DF2B-8440-A274-01B147FA774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2">
            <a:extLst>
              <a:ext uri="{FF2B5EF4-FFF2-40B4-BE49-F238E27FC236}">
                <a16:creationId xmlns:a16="http://schemas.microsoft.com/office/drawing/2014/main" id="{C819320E-21DC-7441-8E98-0A2A8E985445}"/>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Line 3">
            <a:extLst>
              <a:ext uri="{FF2B5EF4-FFF2-40B4-BE49-F238E27FC236}">
                <a16:creationId xmlns:a16="http://schemas.microsoft.com/office/drawing/2014/main" id="{C5EEDD78-263A-434C-80D7-166880875E0E}"/>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264" userDrawn="1">
          <p15:clr>
            <a:srgbClr val="FBAE40"/>
          </p15:clr>
        </p15:guide>
        <p15:guide id="8" orient="horz" pos="14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1" y="0"/>
            <a:ext cx="9143999" cy="51391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099925"/>
            <a:ext cx="4814498" cy="908230"/>
          </a:xfrm>
          <a:prstGeom prst="rect">
            <a:avLst/>
          </a:prstGeom>
          <a:noFill/>
          <a:ln w="38100">
            <a:noFill/>
          </a:ln>
        </p:spPr>
        <p:txBody>
          <a:bodyPr wrap="square" lIns="0" tIns="0" rIns="0" bIns="0" anchor="t" anchorCtr="0">
            <a:spAutoFit/>
          </a:bodyPr>
          <a:lstStyle>
            <a:lvl1pPr algn="ctr">
              <a:defRPr sz="6450" b="0" i="0" cap="none" spc="225">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058316"/>
            <a:ext cx="5179092" cy="3307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1" y="2108271"/>
            <a:ext cx="5171597" cy="230833"/>
          </a:xfrm>
          <a:noFill/>
        </p:spPr>
        <p:txBody>
          <a:bodyPr wrap="square" lIns="0" tIns="0" rIns="0" bIns="0" anchor="t" anchorCtr="0">
            <a:spAutoFit/>
          </a:bodyPr>
          <a:lstStyle>
            <a:lvl1pPr marL="0" indent="0" algn="ctr">
              <a:buNone/>
              <a:defRPr sz="1500" b="1" i="0" spc="225">
                <a:solidFill>
                  <a:srgbClr val="FFFFFF"/>
                </a:solidFill>
                <a:latin typeface="Impact" panose="020B0806030902050204" pitchFamily="34" charset="0"/>
              </a:defRPr>
            </a:lvl1pPr>
            <a:lvl2pPr marL="342900" indent="0" algn="ctr">
              <a:buNone/>
              <a:defRPr sz="1425"/>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2655264"/>
            <a:ext cx="5008850" cy="842058"/>
          </a:xfrm>
        </p:spPr>
        <p:txBody>
          <a:bodyPr lIns="0" tIns="0" rIns="0" bIns="0">
            <a:noAutofit/>
          </a:bodyPr>
          <a:lstStyle>
            <a:lvl1pPr marL="0" marR="0" indent="0" algn="l" defTabSz="3429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a:p>
        </p:txBody>
      </p:sp>
      <p:cxnSp>
        <p:nvCxnSpPr>
          <p:cNvPr id="12" name="Line 1">
            <a:extLst>
              <a:ext uri="{FF2B5EF4-FFF2-40B4-BE49-F238E27FC236}">
                <a16:creationId xmlns:a16="http://schemas.microsoft.com/office/drawing/2014/main" id="{056A44C2-1712-D049-B79F-1F5B54B3CBD3}"/>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2">
            <a:extLst>
              <a:ext uri="{FF2B5EF4-FFF2-40B4-BE49-F238E27FC236}">
                <a16:creationId xmlns:a16="http://schemas.microsoft.com/office/drawing/2014/main" id="{82698863-7ACA-284D-A7A3-E1738435C2E2}"/>
              </a:ext>
            </a:extLst>
          </p:cNvPr>
          <p:cNvCxnSpPr>
            <a:cxnSpLocks/>
          </p:cNvCxnSpPr>
          <p:nvPr userDrawn="1"/>
        </p:nvCxnSpPr>
        <p:spPr>
          <a:xfrm>
            <a:off x="8153400" y="4293846"/>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Line 3">
            <a:extLst>
              <a:ext uri="{FF2B5EF4-FFF2-40B4-BE49-F238E27FC236}">
                <a16:creationId xmlns:a16="http://schemas.microsoft.com/office/drawing/2014/main" id="{8937E991-6536-C047-837C-8128A3201F24}"/>
              </a:ext>
            </a:extLst>
          </p:cNvPr>
          <p:cNvCxnSpPr>
            <a:cxnSpLocks/>
          </p:cNvCxnSpPr>
          <p:nvPr userDrawn="1"/>
        </p:nvCxnSpPr>
        <p:spPr>
          <a:xfrm>
            <a:off x="8920557" y="119797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F9DD4D7-4135-4748-88AD-C07DF96F77D3}"/>
              </a:ext>
            </a:extLst>
          </p:cNvPr>
          <p:cNvPicPr>
            <a:picLocks noChangeAspect="1"/>
          </p:cNvPicPr>
          <p:nvPr userDrawn="1"/>
        </p:nvPicPr>
        <p:blipFill>
          <a:blip r:embed="rId2"/>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orient="horz" pos="756" userDrawn="1">
          <p15:clr>
            <a:srgbClr val="FBAE40"/>
          </p15:clr>
        </p15:guide>
        <p15:guide id="8" orient="horz" pos="11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EA83C1-04F5-8949-9340-C351057BDE7E}"/>
              </a:ext>
            </a:extLst>
          </p:cNvPr>
          <p:cNvSpPr/>
          <p:nvPr userDrawn="1"/>
        </p:nvSpPr>
        <p:spPr>
          <a:xfrm>
            <a:off x="0" y="4450606"/>
            <a:ext cx="3644988" cy="692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cNvSpPr>
            <a:spLocks noGrp="1"/>
          </p:cNvSpPr>
          <p:nvPr>
            <p:ph type="ctrTitle" hasCustomPrompt="1"/>
          </p:nvPr>
        </p:nvSpPr>
        <p:spPr bwMode="blackWhite">
          <a:xfrm>
            <a:off x="1104906" y="1168250"/>
            <a:ext cx="5485136" cy="640560"/>
          </a:xfrm>
          <a:prstGeom prst="rect">
            <a:avLst/>
          </a:prstGeom>
          <a:noFill/>
          <a:ln w="38100">
            <a:noFill/>
          </a:ln>
        </p:spPr>
        <p:txBody>
          <a:bodyPr wrap="square" lIns="0" tIns="0" rIns="0" bIns="0" anchor="t" anchorCtr="0">
            <a:spAutoFit/>
          </a:bodyPr>
          <a:lstStyle>
            <a:lvl1pPr algn="l">
              <a:defRPr sz="4500" b="0" i="1" cap="none" spc="0" baseline="0">
                <a:solidFill>
                  <a:schemeClr val="tx2"/>
                </a:solidFill>
                <a:latin typeface="Franklin Gothic Medium" panose="020B0603020102020204" pitchFamily="34" charset="0"/>
              </a:defRPr>
            </a:lvl1pPr>
          </a:lstStyle>
          <a:p>
            <a:r>
              <a:rPr lang="en-US"/>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4635961"/>
            <a:ext cx="365760" cy="274320"/>
          </a:xfrm>
        </p:spPr>
        <p:txBody>
          <a:bodyPr/>
          <a:lstStyle>
            <a:lvl1pPr>
              <a:defRPr>
                <a:solidFill>
                  <a:schemeClr val="tx1"/>
                </a:solidFill>
              </a:defRPr>
            </a:lvl1pPr>
          </a:lstStyle>
          <a:p>
            <a:fld id="{8A7A6979-0714-4377-B894-6BE4C2D6E202}" type="slidenum">
              <a:rPr lang="en-US" smtClean="0"/>
              <a:pPr/>
              <a:t>‹#›</a:t>
            </a:fld>
            <a:endParaRPr lang="en-US"/>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52308" y="3486010"/>
            <a:ext cx="5635893" cy="464702"/>
          </a:xfrm>
          <a:prstGeom prst="rect">
            <a:avLst/>
          </a:prstGeom>
        </p:spPr>
        <p:txBody>
          <a:bodyPr vert="horz" lIns="51435" tIns="25718" rIns="51435" bIns="25718"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997447" algn="l"/>
              </a:tabLst>
            </a:pPr>
            <a:r>
              <a:rPr lang="en-US" sz="900" err="1">
                <a:solidFill>
                  <a:srgbClr val="FFFFFF"/>
                </a:solidFill>
                <a:latin typeface="Franklin Gothic Medium" panose="020B0603020102020204" pitchFamily="34" charset="0"/>
              </a:rPr>
              <a:t>polytechnic.purdue.edu</a:t>
            </a:r>
            <a:endParaRPr lang="en-US" sz="900">
              <a:solidFill>
                <a:srgbClr val="FFFFFF"/>
              </a:solidFill>
              <a:latin typeface="Franklin Gothic Medium" panose="020B0603020102020204" pitchFamily="34" charset="0"/>
            </a:endParaRPr>
          </a:p>
          <a:p>
            <a:pPr>
              <a:tabLst>
                <a:tab pos="997447" algn="l"/>
              </a:tabLst>
            </a:pPr>
            <a:endParaRPr lang="en-US" sz="675">
              <a:solidFill>
                <a:srgbClr val="FFFFFF"/>
              </a:solidFill>
              <a:latin typeface="Franklin Gothic Medium" panose="020B0603020102020204" pitchFamily="34" charset="0"/>
            </a:endParaRPr>
          </a:p>
          <a:p>
            <a:pPr marL="0" indent="0">
              <a:tabLst>
                <a:tab pos="1069181" algn="l"/>
                <a:tab pos="1198960" algn="l"/>
              </a:tabLst>
            </a:pPr>
            <a:r>
              <a:rPr lang="en-US" sz="788">
                <a:solidFill>
                  <a:srgbClr val="FFFFFF"/>
                </a:solidFill>
                <a:latin typeface="Franklin Gothic Medium" panose="020B0603020102020204" pitchFamily="34" charset="0"/>
              </a:rPr>
              <a:t>	</a:t>
            </a:r>
            <a:r>
              <a:rPr lang="en-US" sz="900">
                <a:solidFill>
                  <a:srgbClr val="FFFFFF"/>
                </a:solidFill>
                <a:latin typeface="Franklin Gothic Medium" panose="020B0603020102020204" pitchFamily="34" charset="0"/>
              </a:rPr>
              <a:t>/ 	</a:t>
            </a:r>
            <a:r>
              <a:rPr lang="en-US" sz="900" err="1">
                <a:solidFill>
                  <a:srgbClr val="FFFFFF"/>
                </a:solidFill>
                <a:latin typeface="Franklin Gothic Medium" panose="020B0603020102020204" pitchFamily="34" charset="0"/>
              </a:rPr>
              <a:t>TechPurdue</a:t>
            </a:r>
            <a:endParaRPr lang="en-US" sz="900">
              <a:solidFill>
                <a:srgbClr val="FFFFFF"/>
              </a:solidFill>
              <a:latin typeface="Franklin Gothic Medium" panose="020B0603020102020204" pitchFamily="34" charset="0"/>
            </a:endParaRPr>
          </a:p>
          <a:p>
            <a:pPr>
              <a:tabLst>
                <a:tab pos="997447" algn="l"/>
              </a:tabLst>
            </a:pPr>
            <a:endParaRPr lang="en-US" sz="788">
              <a:solidFill>
                <a:srgbClr val="FFFFFF"/>
              </a:solidFill>
              <a:latin typeface="Franklin Gothic Medium" panose="020B0603020102020204" pitchFamily="34" charset="0"/>
            </a:endParaRPr>
          </a:p>
        </p:txBody>
      </p:sp>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104904" y="2224892"/>
            <a:ext cx="7048489" cy="253746"/>
          </a:xfrm>
        </p:spPr>
        <p:txBody>
          <a:bodyPr lIns="0" tIns="0" rIns="0" bIns="0"/>
          <a:lstStyle>
            <a:lvl1pPr marL="3572" indent="0">
              <a:buNone/>
              <a:tabLst/>
              <a:defRPr sz="1650" b="1" i="0">
                <a:solidFill>
                  <a:srgbClr val="CFB99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104899" y="2476211"/>
            <a:ext cx="7048493"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104900" y="2640975"/>
            <a:ext cx="704848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104900" y="2821412"/>
            <a:ext cx="7048475" cy="253746"/>
          </a:xfrm>
        </p:spPr>
        <p:txBody>
          <a:bodyPr lIns="0" tIns="0" rIns="0" bIns="0">
            <a:normAutofit/>
          </a:bodyPr>
          <a:lstStyle>
            <a:lvl1pPr marL="3572" indent="0">
              <a:buNone/>
              <a:tabLst/>
              <a:defRPr sz="1050" b="1" i="0">
                <a:solidFill>
                  <a:srgbClr val="FFFFFF"/>
                </a:solidFill>
                <a:latin typeface="Franklin Gothic Demi Cond" panose="020B0603020102020204" pitchFamily="34" charset="0"/>
              </a:defRPr>
            </a:lvl1pPr>
          </a:lstStyle>
          <a:p>
            <a:pPr lvl="0"/>
            <a:r>
              <a:rPr lang="en-US" err="1"/>
              <a:t>email@purdue.edu</a:t>
            </a:r>
            <a:endParaRPr lang="en-US"/>
          </a:p>
        </p:txBody>
      </p:sp>
      <p:pic>
        <p:nvPicPr>
          <p:cNvPr id="17" name="Graphic 16">
            <a:extLst>
              <a:ext uri="{FF2B5EF4-FFF2-40B4-BE49-F238E27FC236}">
                <a16:creationId xmlns:a16="http://schemas.microsoft.com/office/drawing/2014/main" id="{FDF849F3-6335-DD44-8149-FB87E4868F9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0554" y="4629886"/>
            <a:ext cx="2500135" cy="264721"/>
          </a:xfrm>
          <a:prstGeom prst="rect">
            <a:avLst/>
          </a:prstGeom>
        </p:spPr>
      </p:pic>
      <p:pic>
        <p:nvPicPr>
          <p:cNvPr id="19" name="Picture 18">
            <a:extLst>
              <a:ext uri="{FF2B5EF4-FFF2-40B4-BE49-F238E27FC236}">
                <a16:creationId xmlns:a16="http://schemas.microsoft.com/office/drawing/2014/main" id="{32D2474B-1B04-2649-9B0F-A979FED744EA}"/>
              </a:ext>
            </a:extLst>
          </p:cNvPr>
          <p:cNvPicPr>
            <a:picLocks noChangeAspect="1"/>
          </p:cNvPicPr>
          <p:nvPr userDrawn="1"/>
        </p:nvPicPr>
        <p:blipFill>
          <a:blip r:embed="rId4">
            <a:extLst>
              <a:ext uri="{BEBA8EAE-BF5A-486C-A8C5-ECC9F3942E4B}">
                <a14:imgProps xmlns:a14="http://schemas.microsoft.com/office/drawing/2010/main">
                  <a14:imgLayer>
                    <a14:imgEffect>
                      <a14:saturation sat="0"/>
                    </a14:imgEffect>
                  </a14:imgLayer>
                </a14:imgProps>
              </a:ext>
            </a:extLst>
          </a:blip>
          <a:stretch>
            <a:fillRect/>
          </a:stretch>
        </p:blipFill>
        <p:spPr>
          <a:xfrm>
            <a:off x="1108026" y="3742086"/>
            <a:ext cx="956167" cy="166866"/>
          </a:xfrm>
          <a:prstGeom prst="rect">
            <a:avLst/>
          </a:prstGeom>
        </p:spPr>
      </p:pic>
      <p:cxnSp>
        <p:nvCxnSpPr>
          <p:cNvPr id="20" name="Line 1">
            <a:extLst>
              <a:ext uri="{FF2B5EF4-FFF2-40B4-BE49-F238E27FC236}">
                <a16:creationId xmlns:a16="http://schemas.microsoft.com/office/drawing/2014/main" id="{FC110C3B-A37E-E644-BF54-781CF756F0A1}"/>
              </a:ext>
            </a:extLst>
          </p:cNvPr>
          <p:cNvCxnSpPr>
            <a:cxnSpLocks/>
          </p:cNvCxnSpPr>
          <p:nvPr userDrawn="1"/>
        </p:nvCxnSpPr>
        <p:spPr>
          <a:xfrm>
            <a:off x="224446" y="0"/>
            <a:ext cx="0" cy="437754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2">
            <a:extLst>
              <a:ext uri="{FF2B5EF4-FFF2-40B4-BE49-F238E27FC236}">
                <a16:creationId xmlns:a16="http://schemas.microsoft.com/office/drawing/2014/main" id="{7D5C1730-EFF8-714F-9F32-988F24FAB0E3}"/>
              </a:ext>
            </a:extLst>
          </p:cNvPr>
          <p:cNvCxnSpPr>
            <a:cxnSpLocks/>
          </p:cNvCxnSpPr>
          <p:nvPr userDrawn="1"/>
        </p:nvCxnSpPr>
        <p:spPr>
          <a:xfrm>
            <a:off x="8153400" y="4301442"/>
            <a:ext cx="0" cy="8420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Line 3">
            <a:extLst>
              <a:ext uri="{FF2B5EF4-FFF2-40B4-BE49-F238E27FC236}">
                <a16:creationId xmlns:a16="http://schemas.microsoft.com/office/drawing/2014/main" id="{C88C53C0-C031-E74E-841C-46430832C47C}"/>
              </a:ext>
            </a:extLst>
          </p:cNvPr>
          <p:cNvCxnSpPr>
            <a:cxnSpLocks/>
          </p:cNvCxnSpPr>
          <p:nvPr userDrawn="1"/>
        </p:nvCxnSpPr>
        <p:spPr>
          <a:xfrm>
            <a:off x="8902450" y="1207019"/>
            <a:ext cx="0" cy="394552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orient="horz" pos="2970" userDrawn="1">
          <p15:clr>
            <a:srgbClr val="FBAE40"/>
          </p15:clr>
        </p15:guide>
        <p15:guide id="4" pos="4464" userDrawn="1">
          <p15:clr>
            <a:srgbClr val="FBAE40"/>
          </p15:clr>
        </p15:guide>
        <p15:guide id="5" pos="5136" userDrawn="1">
          <p15:clr>
            <a:srgbClr val="FBAE40"/>
          </p15:clr>
        </p15:guide>
        <p15:guide id="6" orient="horz" pos="3060" userDrawn="1">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6" y="723519"/>
            <a:ext cx="5937755" cy="89154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6" y="1978534"/>
            <a:ext cx="5937755" cy="232648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4635961"/>
            <a:ext cx="365760" cy="274320"/>
          </a:xfrm>
          <a:prstGeom prst="ellipse">
            <a:avLst/>
          </a:prstGeom>
          <a:noFill/>
        </p:spPr>
        <p:txBody>
          <a:bodyPr vert="horz" lIns="18288" tIns="45720" rIns="18288" bIns="45720" rtlCol="0" anchor="ctr">
            <a:noAutofit/>
          </a:bodyPr>
          <a:lstStyle>
            <a:lvl1pPr algn="ctr">
              <a:defRPr sz="75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7" name="Picture 6">
            <a:extLst>
              <a:ext uri="{FF2B5EF4-FFF2-40B4-BE49-F238E27FC236}">
                <a16:creationId xmlns:a16="http://schemas.microsoft.com/office/drawing/2014/main" id="{768404D3-0B7A-D444-8811-D745E4451C3D}"/>
              </a:ext>
            </a:extLst>
          </p:cNvPr>
          <p:cNvPicPr>
            <a:picLocks noChangeAspect="1"/>
          </p:cNvPicPr>
          <p:nvPr userDrawn="1"/>
        </p:nvPicPr>
        <p:blipFill>
          <a:blip r:embed="rId8"/>
          <a:stretch>
            <a:fillRect/>
          </a:stretch>
        </p:blipFill>
        <p:spPr>
          <a:xfrm>
            <a:off x="410543" y="4629887"/>
            <a:ext cx="2500146" cy="264721"/>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685800" rtl="0" eaLnBrk="1" latinLnBrk="0" hangingPunct="1">
        <a:lnSpc>
          <a:spcPct val="90000"/>
        </a:lnSpc>
        <a:spcBef>
          <a:spcPct val="0"/>
        </a:spcBef>
        <a:buNone/>
        <a:defRPr sz="1950" kern="1200" cap="all" spc="150" baseline="0">
          <a:solidFill>
            <a:srgbClr val="262626"/>
          </a:solidFill>
          <a:latin typeface="Franklin Gothic Medium" panose="020B0603020102020204" pitchFamily="34" charset="0"/>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42" userDrawn="1">
          <p15:clr>
            <a:srgbClr val="F26B43"/>
          </p15:clr>
        </p15:guide>
        <p15:guide id="4" orient="horz" pos="29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39.png"/><Relationship Id="rId3" Type="http://schemas.openxmlformats.org/officeDocument/2006/relationships/image" Target="../media/image19.png"/><Relationship Id="rId7" Type="http://schemas.openxmlformats.org/officeDocument/2006/relationships/image" Target="../media/image55.png"/><Relationship Id="rId12" Type="http://schemas.openxmlformats.org/officeDocument/2006/relationships/image" Target="../media/image22.svg"/><Relationship Id="rId2" Type="http://schemas.openxmlformats.org/officeDocument/2006/relationships/notesSlide" Target="../notesSlides/notesSlide2.xml"/><Relationship Id="rId16"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1.png"/><Relationship Id="rId5" Type="http://schemas.openxmlformats.org/officeDocument/2006/relationships/image" Target="../media/image23.png"/><Relationship Id="rId15" Type="http://schemas.openxmlformats.org/officeDocument/2006/relationships/image" Target="../media/image59.png"/><Relationship Id="rId10" Type="http://schemas.openxmlformats.org/officeDocument/2006/relationships/image" Target="../media/image58.svg"/><Relationship Id="rId4" Type="http://schemas.openxmlformats.org/officeDocument/2006/relationships/image" Target="../media/image20.svg"/><Relationship Id="rId9" Type="http://schemas.openxmlformats.org/officeDocument/2006/relationships/image" Target="../media/image57.png"/><Relationship Id="rId14" Type="http://schemas.openxmlformats.org/officeDocument/2006/relationships/image" Target="../media/image40.sv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image" Target="../media/image42.svg"/><Relationship Id="rId7" Type="http://schemas.openxmlformats.org/officeDocument/2006/relationships/image" Target="../media/image62.svg"/><Relationship Id="rId12" Type="http://schemas.openxmlformats.org/officeDocument/2006/relationships/image" Target="../media/image67.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24.svg"/><Relationship Id="rId15" Type="http://schemas.openxmlformats.org/officeDocument/2006/relationships/image" Target="../media/image40.svg"/><Relationship Id="rId10" Type="http://schemas.openxmlformats.org/officeDocument/2006/relationships/image" Target="../media/image65.png"/><Relationship Id="rId4" Type="http://schemas.openxmlformats.org/officeDocument/2006/relationships/image" Target="../media/image23.png"/><Relationship Id="rId9" Type="http://schemas.openxmlformats.org/officeDocument/2006/relationships/image" Target="../media/image64.svg"/><Relationship Id="rId1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71.png"/><Relationship Id="rId18" Type="http://schemas.openxmlformats.org/officeDocument/2006/relationships/image" Target="../media/image76.svg"/><Relationship Id="rId26" Type="http://schemas.openxmlformats.org/officeDocument/2006/relationships/image" Target="../media/image84.svg"/><Relationship Id="rId3" Type="http://schemas.openxmlformats.org/officeDocument/2006/relationships/image" Target="../media/image43.png"/><Relationship Id="rId21" Type="http://schemas.openxmlformats.org/officeDocument/2006/relationships/image" Target="../media/image79.png"/><Relationship Id="rId7" Type="http://schemas.openxmlformats.org/officeDocument/2006/relationships/image" Target="../media/image23.png"/><Relationship Id="rId12" Type="http://schemas.openxmlformats.org/officeDocument/2006/relationships/image" Target="../media/image70.svg"/><Relationship Id="rId17" Type="http://schemas.openxmlformats.org/officeDocument/2006/relationships/image" Target="../media/image75.png"/><Relationship Id="rId25" Type="http://schemas.openxmlformats.org/officeDocument/2006/relationships/image" Target="../media/image83.png"/><Relationship Id="rId2" Type="http://schemas.openxmlformats.org/officeDocument/2006/relationships/notesSlide" Target="../notesSlides/notesSlide3.xml"/><Relationship Id="rId16" Type="http://schemas.openxmlformats.org/officeDocument/2006/relationships/image" Target="../media/image74.svg"/><Relationship Id="rId20" Type="http://schemas.openxmlformats.org/officeDocument/2006/relationships/image" Target="../media/image78.svg"/><Relationship Id="rId29"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69.png"/><Relationship Id="rId24" Type="http://schemas.openxmlformats.org/officeDocument/2006/relationships/image" Target="../media/image82.svg"/><Relationship Id="rId5" Type="http://schemas.openxmlformats.org/officeDocument/2006/relationships/image" Target="../media/image39.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86.svg"/><Relationship Id="rId10" Type="http://schemas.openxmlformats.org/officeDocument/2006/relationships/image" Target="../media/image36.svg"/><Relationship Id="rId19" Type="http://schemas.openxmlformats.org/officeDocument/2006/relationships/image" Target="../media/image77.png"/><Relationship Id="rId4" Type="http://schemas.openxmlformats.org/officeDocument/2006/relationships/image" Target="../media/image44.svg"/><Relationship Id="rId9" Type="http://schemas.openxmlformats.org/officeDocument/2006/relationships/image" Target="../media/image35.png"/><Relationship Id="rId14" Type="http://schemas.openxmlformats.org/officeDocument/2006/relationships/image" Target="../media/image72.svg"/><Relationship Id="rId22" Type="http://schemas.openxmlformats.org/officeDocument/2006/relationships/image" Target="../media/image80.svg"/><Relationship Id="rId27" Type="http://schemas.openxmlformats.org/officeDocument/2006/relationships/image" Target="../media/image85.png"/><Relationship Id="rId30" Type="http://schemas.openxmlformats.org/officeDocument/2006/relationships/image" Target="../media/image88.svg"/></Relationships>
</file>

<file path=ppt/slides/_rels/slide18.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93.png"/><Relationship Id="rId18" Type="http://schemas.openxmlformats.org/officeDocument/2006/relationships/image" Target="../media/image98.svg"/><Relationship Id="rId3" Type="http://schemas.openxmlformats.org/officeDocument/2006/relationships/image" Target="../media/image33.png"/><Relationship Id="rId7" Type="http://schemas.openxmlformats.org/officeDocument/2006/relationships/image" Target="../media/image39.png"/><Relationship Id="rId12" Type="http://schemas.openxmlformats.org/officeDocument/2006/relationships/image" Target="../media/image92.svg"/><Relationship Id="rId17" Type="http://schemas.openxmlformats.org/officeDocument/2006/relationships/image" Target="../media/image97.png"/><Relationship Id="rId2" Type="http://schemas.openxmlformats.org/officeDocument/2006/relationships/notesSlide" Target="../notesSlides/notesSlide4.xml"/><Relationship Id="rId16" Type="http://schemas.openxmlformats.org/officeDocument/2006/relationships/image" Target="../media/image96.sv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91.png"/><Relationship Id="rId5" Type="http://schemas.openxmlformats.org/officeDocument/2006/relationships/image" Target="../media/image23.png"/><Relationship Id="rId15" Type="http://schemas.openxmlformats.org/officeDocument/2006/relationships/image" Target="../media/image95.png"/><Relationship Id="rId10" Type="http://schemas.openxmlformats.org/officeDocument/2006/relationships/image" Target="../media/image90.svg"/><Relationship Id="rId4" Type="http://schemas.openxmlformats.org/officeDocument/2006/relationships/image" Target="../media/image34.svg"/><Relationship Id="rId9" Type="http://schemas.openxmlformats.org/officeDocument/2006/relationships/image" Target="../media/image89.png"/><Relationship Id="rId14" Type="http://schemas.openxmlformats.org/officeDocument/2006/relationships/image" Target="../media/image94.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s://web.archive.org/web/20120113032718/http:/www.iea.org/Textbase/npsum/solar2011SUM.pdf" TargetMode="Externa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53.jpeg"/><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hyperlink" Target="https://www.solarpaces.org/how-csp-works/" TargetMode="Externa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svg"/><Relationship Id="rId18" Type="http://schemas.openxmlformats.org/officeDocument/2006/relationships/image" Target="../media/image19.png"/><Relationship Id="rId26" Type="http://schemas.openxmlformats.org/officeDocument/2006/relationships/image" Target="../media/image51.png"/><Relationship Id="rId3" Type="http://schemas.openxmlformats.org/officeDocument/2006/relationships/image" Target="../media/image38.svg"/><Relationship Id="rId21" Type="http://schemas.openxmlformats.org/officeDocument/2006/relationships/image" Target="../media/image46.svg"/><Relationship Id="rId7" Type="http://schemas.openxmlformats.org/officeDocument/2006/relationships/image" Target="../media/image40.svg"/><Relationship Id="rId12" Type="http://schemas.openxmlformats.org/officeDocument/2006/relationships/image" Target="../media/image43.png"/><Relationship Id="rId17" Type="http://schemas.openxmlformats.org/officeDocument/2006/relationships/image" Target="../media/image22.svg"/><Relationship Id="rId25" Type="http://schemas.openxmlformats.org/officeDocument/2006/relationships/image" Target="../media/image50.svg"/><Relationship Id="rId2" Type="http://schemas.openxmlformats.org/officeDocument/2006/relationships/image" Target="../media/image37.png"/><Relationship Id="rId16" Type="http://schemas.openxmlformats.org/officeDocument/2006/relationships/image" Target="../media/image21.png"/><Relationship Id="rId20"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34.svg"/><Relationship Id="rId24" Type="http://schemas.openxmlformats.org/officeDocument/2006/relationships/image" Target="../media/image49.png"/><Relationship Id="rId5" Type="http://schemas.openxmlformats.org/officeDocument/2006/relationships/image" Target="../media/image26.svg"/><Relationship Id="rId15" Type="http://schemas.openxmlformats.org/officeDocument/2006/relationships/image" Target="../media/image24.svg"/><Relationship Id="rId23" Type="http://schemas.openxmlformats.org/officeDocument/2006/relationships/image" Target="../media/image48.svg"/><Relationship Id="rId10" Type="http://schemas.openxmlformats.org/officeDocument/2006/relationships/image" Target="../media/image33.png"/><Relationship Id="rId19" Type="http://schemas.openxmlformats.org/officeDocument/2006/relationships/image" Target="../media/image20.svg"/><Relationship Id="rId4" Type="http://schemas.openxmlformats.org/officeDocument/2006/relationships/image" Target="../media/image25.png"/><Relationship Id="rId9" Type="http://schemas.openxmlformats.org/officeDocument/2006/relationships/image" Target="../media/image42.svg"/><Relationship Id="rId14" Type="http://schemas.openxmlformats.org/officeDocument/2006/relationships/image" Target="../media/image23.png"/><Relationship Id="rId22" Type="http://schemas.openxmlformats.org/officeDocument/2006/relationships/image" Target="../media/image47.png"/><Relationship Id="rId27"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116117" y="1219683"/>
            <a:ext cx="7037278" cy="1107996"/>
          </a:xfrm>
        </p:spPr>
        <p:txBody>
          <a:bodyPr/>
          <a:lstStyle/>
          <a:p>
            <a:r>
              <a:rPr lang="en-US"/>
              <a:t>Solar Energy Management System with IoT</a:t>
            </a:r>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p:txBody>
          <a:bodyPr/>
          <a:lstStyle/>
          <a:p>
            <a:r>
              <a:rPr lang="en-US"/>
              <a:t>Ways to interact and maintain solar energy sources from many miles away…</a:t>
            </a:r>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1116114" y="2779375"/>
            <a:ext cx="7037263" cy="1535893"/>
          </a:xfrm>
        </p:spPr>
        <p:txBody>
          <a:bodyPr vert="horz" lIns="0" tIns="0" rIns="0" bIns="0" rtlCol="0" anchor="t">
            <a:noAutofit/>
          </a:bodyPr>
          <a:lstStyle/>
          <a:p>
            <a:pPr marL="3175"/>
            <a:endParaRPr lang="en-US">
              <a:latin typeface="Franklin Gothic Demi Cond"/>
            </a:endParaRPr>
          </a:p>
          <a:p>
            <a:pPr marL="3175"/>
            <a:r>
              <a:rPr lang="en-US" altLang="ko-KR" sz="2000" err="1">
                <a:latin typeface="Franklin Gothic Demi Cond"/>
                <a:ea typeface="돋움"/>
              </a:rPr>
              <a:t>Preject</a:t>
            </a:r>
            <a:r>
              <a:rPr lang="en-US" altLang="ko-KR" sz="2000">
                <a:latin typeface="Franklin Gothic Demi Cond"/>
                <a:ea typeface="돋움"/>
              </a:rPr>
              <a:t> #</a:t>
            </a:r>
            <a:r>
              <a:rPr lang="ko-KR" altLang="en-US" sz="2000">
                <a:latin typeface="Franklin Gothic Demi Cond"/>
                <a:ea typeface="돋움"/>
              </a:rPr>
              <a:t>4</a:t>
            </a:r>
          </a:p>
          <a:p>
            <a:pPr marL="3175"/>
            <a:r>
              <a:rPr lang="ko-KR" altLang="en-US" sz="1800" err="1">
                <a:latin typeface="Franklin Gothic Demi Cond"/>
                <a:ea typeface="돋움"/>
              </a:rPr>
              <a:t>Jiacheng</a:t>
            </a:r>
            <a:r>
              <a:rPr lang="en-US" sz="1800">
                <a:latin typeface="Franklin Gothic Demi Cond"/>
              </a:rPr>
              <a:t> Wang, </a:t>
            </a:r>
            <a:r>
              <a:rPr lang="en-US" sz="1800" err="1">
                <a:latin typeface="Franklin Gothic Demi Cond"/>
              </a:rPr>
              <a:t>Bumjun</a:t>
            </a:r>
            <a:r>
              <a:rPr lang="en-US" sz="1800">
                <a:latin typeface="Franklin Gothic Demi Cond"/>
              </a:rPr>
              <a:t> Oh, </a:t>
            </a:r>
            <a:r>
              <a:rPr lang="en-US" sz="1800" err="1">
                <a:latin typeface="Franklin Gothic Demi Cond"/>
              </a:rPr>
              <a:t>Hanbyeol</a:t>
            </a:r>
            <a:r>
              <a:rPr lang="en-US" sz="1800">
                <a:latin typeface="Franklin Gothic Demi Cond"/>
              </a:rPr>
              <a:t> Lee, </a:t>
            </a:r>
            <a:r>
              <a:rPr lang="en-US" sz="1800" err="1">
                <a:latin typeface="Franklin Gothic Demi Cond"/>
              </a:rPr>
              <a:t>Hyeongyu</a:t>
            </a:r>
            <a:r>
              <a:rPr lang="en-US" sz="1800">
                <a:latin typeface="Franklin Gothic Demi Cond"/>
              </a:rPr>
              <a:t> Lee, </a:t>
            </a:r>
            <a:r>
              <a:rPr lang="en-US" sz="1800" err="1">
                <a:latin typeface="Franklin Gothic Demi Cond"/>
              </a:rPr>
              <a:t>Sangje</a:t>
            </a:r>
            <a:r>
              <a:rPr lang="en-US" sz="1800">
                <a:latin typeface="Franklin Gothic Demi Cond"/>
              </a:rPr>
              <a:t> </a:t>
            </a:r>
            <a:r>
              <a:rPr lang="en-US" sz="1800" err="1">
                <a:latin typeface="Franklin Gothic Demi Cond"/>
              </a:rPr>
              <a:t>Jeong</a:t>
            </a:r>
            <a:endParaRPr lang="en-US" sz="1800"/>
          </a:p>
          <a:p>
            <a:pPr marL="3175"/>
            <a:endParaRPr lang="ko-KR" altLang="en-US">
              <a:latin typeface="Franklin Gothic Demi Cond"/>
            </a:endParaRPr>
          </a:p>
        </p:txBody>
      </p:sp>
      <p:sp>
        <p:nvSpPr>
          <p:cNvPr id="7" name="TextBox 6">
            <a:extLst>
              <a:ext uri="{FF2B5EF4-FFF2-40B4-BE49-F238E27FC236}">
                <a16:creationId xmlns:a16="http://schemas.microsoft.com/office/drawing/2014/main" id="{F0648299-A603-40EC-9468-530A13F5B53E}"/>
              </a:ext>
            </a:extLst>
          </p:cNvPr>
          <p:cNvSpPr txBox="1"/>
          <p:nvPr/>
        </p:nvSpPr>
        <p:spPr>
          <a:xfrm>
            <a:off x="3200400" y="234315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a:t>텍스트를 입력하십시오</a:t>
            </a:r>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B85FDE-81B4-4D4A-B540-B2A1B815F3D2}"/>
              </a:ext>
            </a:extLst>
          </p:cNvPr>
          <p:cNvSpPr>
            <a:spLocks noGrp="1"/>
          </p:cNvSpPr>
          <p:nvPr>
            <p:ph type="ctrTitle"/>
          </p:nvPr>
        </p:nvSpPr>
        <p:spPr/>
        <p:txBody>
          <a:bodyPr/>
          <a:lstStyle/>
          <a:p>
            <a:r>
              <a:rPr lang="en-US" altLang="ko-KR">
                <a:latin typeface="Franklin Gothic Medium"/>
                <a:ea typeface="돋움"/>
              </a:rPr>
              <a:t>Problem! : Different Lifespan of power generation</a:t>
            </a:r>
            <a:endParaRPr lang="en-US" altLang="ko-KR">
              <a:ea typeface="돋움"/>
            </a:endParaRPr>
          </a:p>
        </p:txBody>
      </p:sp>
      <p:sp>
        <p:nvSpPr>
          <p:cNvPr id="5" name="슬라이드 번호 개체 틀 4">
            <a:extLst>
              <a:ext uri="{FF2B5EF4-FFF2-40B4-BE49-F238E27FC236}">
                <a16:creationId xmlns:a16="http://schemas.microsoft.com/office/drawing/2014/main" id="{E0825CB0-8AC4-427C-98B1-89B7BA9278D2}"/>
              </a:ext>
            </a:extLst>
          </p:cNvPr>
          <p:cNvSpPr>
            <a:spLocks noGrp="1"/>
          </p:cNvSpPr>
          <p:nvPr>
            <p:ph type="sldNum" sz="quarter" idx="4"/>
          </p:nvPr>
        </p:nvSpPr>
        <p:spPr/>
        <p:txBody>
          <a:bodyPr/>
          <a:lstStyle/>
          <a:p>
            <a:fld id="{8A7A6979-0714-4377-B894-6BE4C2D6E202}" type="slidenum">
              <a:rPr lang="en-US" smtClean="0"/>
              <a:pPr/>
              <a:t>10</a:t>
            </a:fld>
            <a:endParaRPr lang="en-US"/>
          </a:p>
        </p:txBody>
      </p:sp>
      <p:sp>
        <p:nvSpPr>
          <p:cNvPr id="19" name="텍스트 개체 틀 1">
            <a:extLst>
              <a:ext uri="{FF2B5EF4-FFF2-40B4-BE49-F238E27FC236}">
                <a16:creationId xmlns:a16="http://schemas.microsoft.com/office/drawing/2014/main" id="{92599871-CCE6-4C42-A210-F36EF00029EB}"/>
              </a:ext>
            </a:extLst>
          </p:cNvPr>
          <p:cNvSpPr>
            <a:spLocks noGrp="1"/>
          </p:cNvSpPr>
          <p:nvPr>
            <p:ph type="body" sz="quarter" idx="14"/>
          </p:nvPr>
        </p:nvSpPr>
        <p:spPr>
          <a:xfrm>
            <a:off x="789042" y="1050910"/>
            <a:ext cx="3443499" cy="1391318"/>
          </a:xfrm>
        </p:spPr>
        <p:txBody>
          <a:bodyPr vert="horz" lIns="0" tIns="0" rIns="0" bIns="0" rtlCol="0" anchor="t">
            <a:normAutofit/>
          </a:bodyPr>
          <a:lstStyle/>
          <a:p>
            <a:endParaRPr lang="en-US" altLang="ko-KR" sz="1400">
              <a:latin typeface="Franklin Gothic Demi Cond"/>
              <a:ea typeface="돋움"/>
            </a:endParaRPr>
          </a:p>
          <a:p>
            <a:pPr marL="0" indent="0">
              <a:buNone/>
            </a:pPr>
            <a:r>
              <a:rPr lang="en-US" altLang="ko-KR" sz="1400">
                <a:latin typeface="Franklin Gothic Demi Cond"/>
                <a:ea typeface="돋움"/>
              </a:rPr>
              <a:t>Solar generation</a:t>
            </a:r>
            <a:endParaRPr lang="en-US" altLang="ko-KR" sz="1400">
              <a:latin typeface="Franklin Gothic Demi Cond" panose="020B0706030402020204" pitchFamily="34" charset="0"/>
              <a:ea typeface="돋움"/>
            </a:endParaRPr>
          </a:p>
          <a:p>
            <a:r>
              <a:rPr lang="en-US" altLang="ko-KR" sz="1400">
                <a:latin typeface="Franklin Gothic Demi Cond"/>
                <a:ea typeface="돋움"/>
              </a:rPr>
              <a:t>Solar panel                             25~30 years</a:t>
            </a:r>
            <a:endParaRPr lang="en-US" altLang="ko-KR" sz="1400">
              <a:latin typeface="Franklin Gothic Demi Cond" panose="020B0706030402020204" pitchFamily="34" charset="0"/>
              <a:ea typeface="돋움"/>
            </a:endParaRPr>
          </a:p>
          <a:p>
            <a:r>
              <a:rPr lang="en-US" altLang="ko-KR" sz="1400">
                <a:latin typeface="Franklin Gothic Demi Cond"/>
                <a:ea typeface="돋움"/>
              </a:rPr>
              <a:t>Solar charge controller.    15 years</a:t>
            </a:r>
            <a:endParaRPr lang="en-US" altLang="ko-KR" sz="1400">
              <a:latin typeface="Franklin Gothic Demi Cond" panose="020B0706030402020204" pitchFamily="34" charset="0"/>
              <a:ea typeface="돋움"/>
            </a:endParaRPr>
          </a:p>
          <a:p>
            <a:r>
              <a:rPr lang="en-US" altLang="ko-KR" sz="1400">
                <a:latin typeface="Franklin Gothic Demi Cond"/>
                <a:ea typeface="돋움"/>
              </a:rPr>
              <a:t>Battery                                     17 years</a:t>
            </a:r>
            <a:endParaRPr lang="en-US" altLang="ko-KR" sz="1400">
              <a:latin typeface="Franklin Gothic Demi Cond" panose="020B0706030402020204" pitchFamily="34" charset="0"/>
              <a:ea typeface="돋움"/>
            </a:endParaRPr>
          </a:p>
          <a:p>
            <a:r>
              <a:rPr lang="en-US" altLang="ko-KR" sz="1400">
                <a:latin typeface="Franklin Gothic Demi Cond"/>
                <a:ea typeface="돋움"/>
              </a:rPr>
              <a:t>Power inverter                       25 years</a:t>
            </a:r>
          </a:p>
          <a:p>
            <a:pPr marL="0" indent="0">
              <a:buNone/>
            </a:pPr>
            <a:endParaRPr lang="ko-KR" altLang="en-US" sz="1400">
              <a:latin typeface="Franklin Gothic Demi Cond" panose="020B0706030402020204" pitchFamily="34" charset="0"/>
            </a:endParaRPr>
          </a:p>
        </p:txBody>
      </p:sp>
      <p:sp>
        <p:nvSpPr>
          <p:cNvPr id="21" name="텍스트 개체 틀 1">
            <a:extLst>
              <a:ext uri="{FF2B5EF4-FFF2-40B4-BE49-F238E27FC236}">
                <a16:creationId xmlns:a16="http://schemas.microsoft.com/office/drawing/2014/main" id="{6730951C-FCA8-4044-B0C8-735A7192C3D9}"/>
              </a:ext>
            </a:extLst>
          </p:cNvPr>
          <p:cNvSpPr txBox="1">
            <a:spLocks/>
          </p:cNvSpPr>
          <p:nvPr/>
        </p:nvSpPr>
        <p:spPr>
          <a:xfrm>
            <a:off x="790826" y="2772929"/>
            <a:ext cx="3443499" cy="1391318"/>
          </a:xfrm>
          <a:prstGeom prst="rect">
            <a:avLst/>
          </a:prstGeom>
        </p:spPr>
        <p:txBody>
          <a:bodyPr vert="horz" lIns="0" tIns="0" rIns="0" bIns="0" rtlCol="0" anchor="t">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panose="020B06030201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endParaRPr lang="en-US" altLang="ko-KR" sz="1400">
              <a:latin typeface="Franklin Gothic Demi Cond"/>
              <a:ea typeface="돋움"/>
            </a:endParaRPr>
          </a:p>
          <a:p>
            <a:pPr marL="0" indent="0">
              <a:buFont typeface="Wingdings" charset="2"/>
              <a:buNone/>
            </a:pPr>
            <a:r>
              <a:rPr lang="en-US" altLang="ko-KR" sz="1400">
                <a:latin typeface="Franklin Gothic Demi Cond"/>
                <a:ea typeface="돋움"/>
              </a:rPr>
              <a:t>Wind generation</a:t>
            </a:r>
            <a:endParaRPr lang="en-US" altLang="ko-KR" sz="1400">
              <a:latin typeface="Franklin Gothic Demi Cond" panose="020B0706030402020204" pitchFamily="34" charset="0"/>
              <a:ea typeface="돋움"/>
            </a:endParaRPr>
          </a:p>
          <a:p>
            <a:r>
              <a:rPr lang="en-US" altLang="ko-KR" sz="1400">
                <a:latin typeface="Franklin Gothic Demi Cond"/>
                <a:ea typeface="돋움"/>
              </a:rPr>
              <a:t>Rotor blade                            10~20years</a:t>
            </a:r>
            <a:endParaRPr lang="en-US" altLang="ko-KR" sz="1400">
              <a:latin typeface="Franklin Gothic Demi Cond" panose="020B0706030402020204" pitchFamily="34" charset="0"/>
              <a:ea typeface="돋움"/>
            </a:endParaRPr>
          </a:p>
          <a:p>
            <a:r>
              <a:rPr lang="en-US" altLang="ko-KR" sz="1400">
                <a:latin typeface="Franklin Gothic Demi Cond"/>
                <a:ea typeface="돋움"/>
              </a:rPr>
              <a:t>Blade pitch control</a:t>
            </a:r>
            <a:endParaRPr lang="en-US" altLang="ko-KR" sz="1400">
              <a:latin typeface="Franklin Gothic Demi Cond" panose="020B0706030402020204" pitchFamily="34" charset="0"/>
              <a:ea typeface="돋움"/>
            </a:endParaRPr>
          </a:p>
          <a:p>
            <a:r>
              <a:rPr lang="en-US" altLang="ko-KR" sz="1400">
                <a:latin typeface="Franklin Gothic Demi Cond"/>
                <a:ea typeface="돋움"/>
              </a:rPr>
              <a:t>Rotor hub</a:t>
            </a:r>
          </a:p>
          <a:p>
            <a:pPr marL="0" indent="0">
              <a:buNone/>
            </a:pPr>
            <a:endParaRPr lang="ko-KR" altLang="en-US" sz="1400">
              <a:latin typeface="Franklin Gothic Demi Cond" panose="020B0706030402020204" pitchFamily="34" charset="0"/>
              <a:ea typeface="돋움" panose="020B0600000101010101" pitchFamily="34" charset="-127"/>
            </a:endParaRPr>
          </a:p>
        </p:txBody>
      </p:sp>
    </p:spTree>
    <p:extLst>
      <p:ext uri="{BB962C8B-B14F-4D97-AF65-F5344CB8AC3E}">
        <p14:creationId xmlns:p14="http://schemas.microsoft.com/office/powerpoint/2010/main" val="1674595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머신러닝 라이브러리, 텐서플로우의 이해 - ITWorld Korea">
            <a:extLst>
              <a:ext uri="{FF2B5EF4-FFF2-40B4-BE49-F238E27FC236}">
                <a16:creationId xmlns:a16="http://schemas.microsoft.com/office/drawing/2014/main" id="{7F73B442-996F-4612-A1F2-5822CDBCAA0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5033537" y="1438041"/>
            <a:ext cx="2981961" cy="2483415"/>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7F4806F-7B26-445A-8A53-F9A3613CB4EE}"/>
              </a:ext>
            </a:extLst>
          </p:cNvPr>
          <p:cNvSpPr>
            <a:spLocks noGrp="1"/>
          </p:cNvSpPr>
          <p:nvPr>
            <p:ph type="body" sz="quarter" idx="14"/>
          </p:nvPr>
        </p:nvSpPr>
        <p:spPr>
          <a:xfrm>
            <a:off x="1128502" y="1419422"/>
            <a:ext cx="3443499" cy="2710164"/>
          </a:xfrm>
        </p:spPr>
        <p:txBody>
          <a:bodyPr>
            <a:normAutofit/>
          </a:bodyPr>
          <a:lstStyle/>
          <a:p>
            <a:r>
              <a:rPr lang="en-US" altLang="ko-KR" sz="1400">
                <a:latin typeface="Franklin Gothic Demi Cond" panose="020B0706030402020204" pitchFamily="34" charset="0"/>
              </a:rPr>
              <a:t>We want to use A.I. to analysis each generation environment to predict the lifespan of parts.</a:t>
            </a:r>
          </a:p>
          <a:p>
            <a:r>
              <a:rPr lang="en-US" altLang="ko-KR" sz="1400">
                <a:latin typeface="Franklin Gothic Demi Cond" panose="020B0706030402020204" pitchFamily="34" charset="0"/>
              </a:rPr>
              <a:t>There is a possibility that there is a difference in the lifespan of the same part due to a decrease in precision in the process of the product, but we hypothesized that the difference in the power generation environment has a big effect.</a:t>
            </a:r>
          </a:p>
          <a:p>
            <a:r>
              <a:rPr lang="en-US" altLang="ko-KR" sz="1400">
                <a:latin typeface="Franklin Gothic Demi Cond" panose="020B0706030402020204" pitchFamily="34" charset="0"/>
              </a:rPr>
              <a:t>Ex : The rotor’s lifespan of wind power generation is closely related to the number of rotations of the rotor.</a:t>
            </a:r>
          </a:p>
          <a:p>
            <a:pPr marL="0" indent="0">
              <a:buNone/>
            </a:pPr>
            <a:endParaRPr lang="ko-KR" altLang="en-US" sz="1400">
              <a:latin typeface="Franklin Gothic Demi Cond" panose="020B0706030402020204" pitchFamily="34" charset="0"/>
            </a:endParaRPr>
          </a:p>
        </p:txBody>
      </p:sp>
      <p:sp>
        <p:nvSpPr>
          <p:cNvPr id="4" name="슬라이드 번호 개체 틀 3">
            <a:extLst>
              <a:ext uri="{FF2B5EF4-FFF2-40B4-BE49-F238E27FC236}">
                <a16:creationId xmlns:a16="http://schemas.microsoft.com/office/drawing/2014/main" id="{AACEE143-A877-44E2-BFE6-FFBE4620C88E}"/>
              </a:ext>
            </a:extLst>
          </p:cNvPr>
          <p:cNvSpPr>
            <a:spLocks noGrp="1"/>
          </p:cNvSpPr>
          <p:nvPr>
            <p:ph type="sldNum" sz="quarter" idx="4"/>
          </p:nvPr>
        </p:nvSpPr>
        <p:spPr/>
        <p:txBody>
          <a:bodyPr/>
          <a:lstStyle/>
          <a:p>
            <a:fld id="{8A7A6979-0714-4377-B894-6BE4C2D6E202}" type="slidenum">
              <a:rPr lang="en-US" smtClean="0"/>
              <a:pPr/>
              <a:t>11</a:t>
            </a:fld>
            <a:endParaRPr lang="en-US"/>
          </a:p>
        </p:txBody>
      </p:sp>
      <p:sp>
        <p:nvSpPr>
          <p:cNvPr id="5" name="제목 4">
            <a:extLst>
              <a:ext uri="{FF2B5EF4-FFF2-40B4-BE49-F238E27FC236}">
                <a16:creationId xmlns:a16="http://schemas.microsoft.com/office/drawing/2014/main" id="{A728B38B-7E61-454F-9FF8-93DA04ED1080}"/>
              </a:ext>
            </a:extLst>
          </p:cNvPr>
          <p:cNvSpPr>
            <a:spLocks noGrp="1"/>
          </p:cNvSpPr>
          <p:nvPr>
            <p:ph type="ctrTitle"/>
          </p:nvPr>
        </p:nvSpPr>
        <p:spPr/>
        <p:txBody>
          <a:bodyPr/>
          <a:lstStyle/>
          <a:p>
            <a:r>
              <a:rPr lang="en-US" altLang="ko-KR"/>
              <a:t>How to solve the problem</a:t>
            </a:r>
            <a:endParaRPr lang="ko-KR" altLang="en-US"/>
          </a:p>
        </p:txBody>
      </p:sp>
    </p:spTree>
    <p:extLst>
      <p:ext uri="{BB962C8B-B14F-4D97-AF65-F5344CB8AC3E}">
        <p14:creationId xmlns:p14="http://schemas.microsoft.com/office/powerpoint/2010/main" val="986533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라즈베리 파이 - 위키백과, 우리 모두의 백과사전">
            <a:extLst>
              <a:ext uri="{FF2B5EF4-FFF2-40B4-BE49-F238E27FC236}">
                <a16:creationId xmlns:a16="http://schemas.microsoft.com/office/drawing/2014/main" id="{A7C03222-B083-4BF9-BEEA-359AE2BB2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9469" y="1438041"/>
            <a:ext cx="3466029" cy="25586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4623C00B-5667-4ADD-80E6-7E16F05A3AF4}"/>
              </a:ext>
            </a:extLst>
          </p:cNvPr>
          <p:cNvSpPr>
            <a:spLocks noGrp="1"/>
          </p:cNvSpPr>
          <p:nvPr>
            <p:ph type="body" sz="quarter" idx="14"/>
          </p:nvPr>
        </p:nvSpPr>
        <p:spPr/>
        <p:txBody>
          <a:bodyPr vert="horz" lIns="0" tIns="0" rIns="0" bIns="0" rtlCol="0" anchor="t">
            <a:normAutofit/>
          </a:bodyPr>
          <a:lstStyle/>
          <a:p>
            <a:r>
              <a:rPr lang="en-US" altLang="ko-KR" dirty="0">
                <a:latin typeface="Franklin Gothic Medium Cond"/>
                <a:ea typeface="돋움"/>
              </a:rPr>
              <a:t>Make a virtual power generation environment through small parts that we can procure.</a:t>
            </a:r>
          </a:p>
          <a:p>
            <a:r>
              <a:rPr lang="en-US" altLang="ko-KR" dirty="0">
                <a:latin typeface="Franklin Gothic Medium Cond"/>
                <a:ea typeface="돋움"/>
              </a:rPr>
              <a:t>Analysis each generation’s environment to A.I. at raspberry Pi.</a:t>
            </a:r>
          </a:p>
          <a:p>
            <a:r>
              <a:rPr lang="en-US" altLang="ko-KR" dirty="0">
                <a:latin typeface="Franklin Gothic Medium Cond"/>
                <a:ea typeface="돋움"/>
              </a:rPr>
              <a:t>Predict each component’s lifespan of each environment and Control the traffic</a:t>
            </a:r>
          </a:p>
          <a:p>
            <a:pPr marL="0" indent="0">
              <a:buNone/>
            </a:pPr>
            <a:endParaRPr lang="en-US" altLang="ko-KR" dirty="0">
              <a:latin typeface="Franklin Gothic Medium Cond"/>
              <a:ea typeface="돋움"/>
            </a:endParaRPr>
          </a:p>
          <a:p>
            <a:endParaRPr lang="ko-KR" altLang="en-US"/>
          </a:p>
        </p:txBody>
      </p:sp>
      <p:sp>
        <p:nvSpPr>
          <p:cNvPr id="4" name="슬라이드 번호 개체 틀 3">
            <a:extLst>
              <a:ext uri="{FF2B5EF4-FFF2-40B4-BE49-F238E27FC236}">
                <a16:creationId xmlns:a16="http://schemas.microsoft.com/office/drawing/2014/main" id="{066907F5-2BAF-4942-9D9E-2DED002ACDE2}"/>
              </a:ext>
            </a:extLst>
          </p:cNvPr>
          <p:cNvSpPr>
            <a:spLocks noGrp="1"/>
          </p:cNvSpPr>
          <p:nvPr>
            <p:ph type="sldNum" sz="quarter" idx="4"/>
          </p:nvPr>
        </p:nvSpPr>
        <p:spPr/>
        <p:txBody>
          <a:bodyPr/>
          <a:lstStyle/>
          <a:p>
            <a:fld id="{8A7A6979-0714-4377-B894-6BE4C2D6E202}" type="slidenum">
              <a:rPr lang="en-US" smtClean="0"/>
              <a:pPr/>
              <a:t>12</a:t>
            </a:fld>
            <a:endParaRPr lang="en-US"/>
          </a:p>
        </p:txBody>
      </p:sp>
      <p:sp>
        <p:nvSpPr>
          <p:cNvPr id="5" name="제목 4">
            <a:extLst>
              <a:ext uri="{FF2B5EF4-FFF2-40B4-BE49-F238E27FC236}">
                <a16:creationId xmlns:a16="http://schemas.microsoft.com/office/drawing/2014/main" id="{ED85C5B6-0BF4-4D85-9D40-1BFD0FEBDD0D}"/>
              </a:ext>
            </a:extLst>
          </p:cNvPr>
          <p:cNvSpPr>
            <a:spLocks noGrp="1"/>
          </p:cNvSpPr>
          <p:nvPr>
            <p:ph type="ctrTitle"/>
          </p:nvPr>
        </p:nvSpPr>
        <p:spPr/>
        <p:txBody>
          <a:bodyPr/>
          <a:lstStyle/>
          <a:p>
            <a:r>
              <a:rPr lang="en-US" altLang="ko-KR"/>
              <a:t>Plan to make a prototype</a:t>
            </a:r>
            <a:endParaRPr lang="ko-KR" altLang="en-US"/>
          </a:p>
        </p:txBody>
      </p:sp>
    </p:spTree>
    <p:extLst>
      <p:ext uri="{BB962C8B-B14F-4D97-AF65-F5344CB8AC3E}">
        <p14:creationId xmlns:p14="http://schemas.microsoft.com/office/powerpoint/2010/main" val="1104859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DA04-FB6A-7641-BC76-3F920E2749F6}"/>
              </a:ext>
            </a:extLst>
          </p:cNvPr>
          <p:cNvSpPr>
            <a:spLocks noGrp="1"/>
          </p:cNvSpPr>
          <p:nvPr>
            <p:ph type="ctrTitle"/>
          </p:nvPr>
        </p:nvSpPr>
        <p:spPr>
          <a:xfrm>
            <a:off x="2170159" y="1099925"/>
            <a:ext cx="4814498" cy="664797"/>
          </a:xfrm>
        </p:spPr>
        <p:txBody>
          <a:bodyPr/>
          <a:lstStyle/>
          <a:p>
            <a:r>
              <a:rPr lang="en-US" sz="4800">
                <a:latin typeface="Impact"/>
              </a:rPr>
              <a:t>Processes</a:t>
            </a:r>
            <a:endParaRPr lang="en-US" sz="4800"/>
          </a:p>
        </p:txBody>
      </p:sp>
      <p:sp>
        <p:nvSpPr>
          <p:cNvPr id="3" name="Subtitle 2">
            <a:extLst>
              <a:ext uri="{FF2B5EF4-FFF2-40B4-BE49-F238E27FC236}">
                <a16:creationId xmlns:a16="http://schemas.microsoft.com/office/drawing/2014/main" id="{8926984C-B218-4249-B51A-4A33D6558ADF}"/>
              </a:ext>
            </a:extLst>
          </p:cNvPr>
          <p:cNvSpPr>
            <a:spLocks noGrp="1"/>
          </p:cNvSpPr>
          <p:nvPr>
            <p:ph type="subTitle" idx="1"/>
          </p:nvPr>
        </p:nvSpPr>
        <p:spPr/>
        <p:txBody>
          <a:bodyPr/>
          <a:lstStyle/>
          <a:p>
            <a:r>
              <a:rPr lang="en-US">
                <a:latin typeface="Impact"/>
              </a:rPr>
              <a:t>Lifespan</a:t>
            </a:r>
            <a:endParaRPr lang="en-US"/>
          </a:p>
        </p:txBody>
      </p:sp>
      <p:sp>
        <p:nvSpPr>
          <p:cNvPr id="4" name="Text Placeholder 3">
            <a:extLst>
              <a:ext uri="{FF2B5EF4-FFF2-40B4-BE49-F238E27FC236}">
                <a16:creationId xmlns:a16="http://schemas.microsoft.com/office/drawing/2014/main" id="{027F45BD-4B37-504D-BE3A-E0730842C71D}"/>
              </a:ext>
            </a:extLst>
          </p:cNvPr>
          <p:cNvSpPr>
            <a:spLocks noGrp="1"/>
          </p:cNvSpPr>
          <p:nvPr>
            <p:ph type="body" sz="quarter" idx="14"/>
          </p:nvPr>
        </p:nvSpPr>
        <p:spPr>
          <a:xfrm>
            <a:off x="2163970" y="2655264"/>
            <a:ext cx="4993812" cy="1390998"/>
          </a:xfrm>
        </p:spPr>
        <p:txBody>
          <a:bodyPr vert="horz" lIns="0" tIns="0" rIns="0" bIns="0" rtlCol="0" anchor="t">
            <a:noAutofit/>
          </a:bodyPr>
          <a:lstStyle/>
          <a:p>
            <a:pPr algn="ctr"/>
            <a:r>
              <a:rPr lang="en-US">
                <a:latin typeface="Franklin Gothic Medium"/>
              </a:rPr>
              <a:t>Data Measurement</a:t>
            </a:r>
          </a:p>
          <a:p>
            <a:pPr algn="ctr"/>
            <a:r>
              <a:rPr lang="en-US">
                <a:latin typeface="Franklin Gothic Medium"/>
              </a:rPr>
              <a:t>Data Transfer</a:t>
            </a:r>
            <a:endParaRPr lang="en-US"/>
          </a:p>
          <a:p>
            <a:pPr algn="ctr"/>
            <a:r>
              <a:rPr lang="en-US">
                <a:latin typeface="Franklin Gothic Medium"/>
              </a:rPr>
              <a:t>Data Analyze</a:t>
            </a:r>
          </a:p>
          <a:p>
            <a:pPr algn="ctr"/>
            <a:r>
              <a:rPr lang="en-US">
                <a:latin typeface="Franklin Gothic Medium"/>
              </a:rPr>
              <a:t>Data Visualization</a:t>
            </a:r>
          </a:p>
        </p:txBody>
      </p:sp>
      <p:sp>
        <p:nvSpPr>
          <p:cNvPr id="5" name="Slide Number Placeholder 4">
            <a:extLst>
              <a:ext uri="{FF2B5EF4-FFF2-40B4-BE49-F238E27FC236}">
                <a16:creationId xmlns:a16="http://schemas.microsoft.com/office/drawing/2014/main" id="{29E31656-4415-2F49-B070-468DE637CC0C}"/>
              </a:ext>
            </a:extLst>
          </p:cNvPr>
          <p:cNvSpPr>
            <a:spLocks noGrp="1"/>
          </p:cNvSpPr>
          <p:nvPr>
            <p:ph type="sldNum" sz="quarter" idx="12"/>
          </p:nvPr>
        </p:nvSpPr>
        <p:spPr/>
        <p:txBody>
          <a:bodyPr/>
          <a:lstStyle/>
          <a:p>
            <a:fld id="{8A7A6979-0714-4377-B894-6BE4C2D6E202}" type="slidenum">
              <a:rPr lang="en-US" smtClean="0"/>
              <a:pPr/>
              <a:t>13</a:t>
            </a:fld>
            <a:endParaRPr lang="en-US"/>
          </a:p>
        </p:txBody>
      </p:sp>
    </p:spTree>
    <p:extLst>
      <p:ext uri="{BB962C8B-B14F-4D97-AF65-F5344CB8AC3E}">
        <p14:creationId xmlns:p14="http://schemas.microsoft.com/office/powerpoint/2010/main" val="4105722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DA04-FB6A-7641-BC76-3F920E2749F6}"/>
              </a:ext>
            </a:extLst>
          </p:cNvPr>
          <p:cNvSpPr>
            <a:spLocks noGrp="1"/>
          </p:cNvSpPr>
          <p:nvPr>
            <p:ph type="ctrTitle"/>
          </p:nvPr>
        </p:nvSpPr>
        <p:spPr>
          <a:xfrm>
            <a:off x="1673858" y="1099925"/>
            <a:ext cx="5799581" cy="1329595"/>
          </a:xfrm>
        </p:spPr>
        <p:txBody>
          <a:bodyPr/>
          <a:lstStyle/>
          <a:p>
            <a:r>
              <a:rPr lang="en-US" sz="4800">
                <a:latin typeface="Franklin Gothic Medium"/>
              </a:rPr>
              <a:t>Data Measurement</a:t>
            </a:r>
            <a:endParaRPr lang="ko-KR" altLang="en-US" err="1"/>
          </a:p>
        </p:txBody>
      </p:sp>
      <p:sp>
        <p:nvSpPr>
          <p:cNvPr id="5" name="Slide Number Placeholder 4">
            <a:extLst>
              <a:ext uri="{FF2B5EF4-FFF2-40B4-BE49-F238E27FC236}">
                <a16:creationId xmlns:a16="http://schemas.microsoft.com/office/drawing/2014/main" id="{29E31656-4415-2F49-B070-468DE637CC0C}"/>
              </a:ext>
            </a:extLst>
          </p:cNvPr>
          <p:cNvSpPr>
            <a:spLocks noGrp="1"/>
          </p:cNvSpPr>
          <p:nvPr>
            <p:ph type="sldNum" sz="quarter" idx="12"/>
          </p:nvPr>
        </p:nvSpPr>
        <p:spPr/>
        <p:txBody>
          <a:bodyPr/>
          <a:lstStyle/>
          <a:p>
            <a:fld id="{8A7A6979-0714-4377-B894-6BE4C2D6E202}" type="slidenum">
              <a:rPr lang="en-US" smtClean="0"/>
              <a:pPr/>
              <a:t>14</a:t>
            </a:fld>
            <a:endParaRPr lang="en-US"/>
          </a:p>
        </p:txBody>
      </p:sp>
    </p:spTree>
    <p:extLst>
      <p:ext uri="{BB962C8B-B14F-4D97-AF65-F5344CB8AC3E}">
        <p14:creationId xmlns:p14="http://schemas.microsoft.com/office/powerpoint/2010/main" val="1562268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60D102-B49D-47AF-953B-234C6FD4A04A}"/>
              </a:ext>
            </a:extLst>
          </p:cNvPr>
          <p:cNvSpPr>
            <a:spLocks noGrp="1"/>
          </p:cNvSpPr>
          <p:nvPr>
            <p:ph type="ctrTitle"/>
          </p:nvPr>
        </p:nvSpPr>
        <p:spPr/>
        <p:txBody>
          <a:bodyPr/>
          <a:lstStyle/>
          <a:p>
            <a:r>
              <a:rPr lang="en-US" altLang="ko-KR"/>
              <a:t>Power Measuring Device</a:t>
            </a:r>
            <a:endParaRPr lang="ko-KR" altLang="en-US"/>
          </a:p>
        </p:txBody>
      </p:sp>
      <p:sp>
        <p:nvSpPr>
          <p:cNvPr id="3" name="부제목 2">
            <a:extLst>
              <a:ext uri="{FF2B5EF4-FFF2-40B4-BE49-F238E27FC236}">
                <a16:creationId xmlns:a16="http://schemas.microsoft.com/office/drawing/2014/main" id="{808408E2-E09E-4228-891E-6315B466CAD9}"/>
              </a:ext>
            </a:extLst>
          </p:cNvPr>
          <p:cNvSpPr>
            <a:spLocks noGrp="1"/>
          </p:cNvSpPr>
          <p:nvPr>
            <p:ph type="subTitle" idx="1"/>
          </p:nvPr>
        </p:nvSpPr>
        <p:spPr/>
        <p:txBody>
          <a:bodyPr/>
          <a:lstStyle/>
          <a:p>
            <a:r>
              <a:rPr lang="en-US" altLang="ko-KR"/>
              <a:t>Measuring power production with ammeter and voltmeter</a:t>
            </a:r>
            <a:endParaRPr lang="ko-KR" altLang="en-US"/>
          </a:p>
        </p:txBody>
      </p:sp>
      <p:sp>
        <p:nvSpPr>
          <p:cNvPr id="5" name="슬라이드 번호 개체 틀 4">
            <a:extLst>
              <a:ext uri="{FF2B5EF4-FFF2-40B4-BE49-F238E27FC236}">
                <a16:creationId xmlns:a16="http://schemas.microsoft.com/office/drawing/2014/main" id="{9BE4227A-807B-4632-8B74-F442D7721D93}"/>
              </a:ext>
            </a:extLst>
          </p:cNvPr>
          <p:cNvSpPr>
            <a:spLocks noGrp="1"/>
          </p:cNvSpPr>
          <p:nvPr>
            <p:ph type="sldNum" sz="quarter" idx="4"/>
          </p:nvPr>
        </p:nvSpPr>
        <p:spPr/>
        <p:txBody>
          <a:bodyPr/>
          <a:lstStyle/>
          <a:p>
            <a:fld id="{8A7A6979-0714-4377-B894-6BE4C2D6E202}" type="slidenum">
              <a:rPr lang="en-US" smtClean="0"/>
              <a:pPr/>
              <a:t>15</a:t>
            </a:fld>
            <a:endParaRPr lang="en-US"/>
          </a:p>
        </p:txBody>
      </p:sp>
      <p:pic>
        <p:nvPicPr>
          <p:cNvPr id="8" name="그래픽 7" descr="계기 단색으로 채워진">
            <a:extLst>
              <a:ext uri="{FF2B5EF4-FFF2-40B4-BE49-F238E27FC236}">
                <a16:creationId xmlns:a16="http://schemas.microsoft.com/office/drawing/2014/main" id="{4F6AE45A-DECC-49B0-AC7B-CEDFBCF991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9197" y="98543"/>
            <a:ext cx="654083" cy="654083"/>
          </a:xfrm>
          <a:prstGeom prst="rect">
            <a:avLst/>
          </a:prstGeom>
        </p:spPr>
      </p:pic>
      <p:sp>
        <p:nvSpPr>
          <p:cNvPr id="27" name="TextBox 26">
            <a:extLst>
              <a:ext uri="{FF2B5EF4-FFF2-40B4-BE49-F238E27FC236}">
                <a16:creationId xmlns:a16="http://schemas.microsoft.com/office/drawing/2014/main" id="{2FF40C1C-D35A-45AE-B313-5367E72C38F5}"/>
              </a:ext>
            </a:extLst>
          </p:cNvPr>
          <p:cNvSpPr txBox="1"/>
          <p:nvPr/>
        </p:nvSpPr>
        <p:spPr>
          <a:xfrm>
            <a:off x="5278813" y="1405382"/>
            <a:ext cx="1176028" cy="307777"/>
          </a:xfrm>
          <a:prstGeom prst="rect">
            <a:avLst/>
          </a:prstGeom>
          <a:noFill/>
        </p:spPr>
        <p:txBody>
          <a:bodyPr wrap="none" rtlCol="0">
            <a:spAutoFit/>
          </a:bodyPr>
          <a:lstStyle/>
          <a:p>
            <a:r>
              <a:rPr lang="en-US" altLang="ko-KR" sz="1400"/>
              <a:t>Power supply</a:t>
            </a:r>
            <a:endParaRPr lang="ko-KR" altLang="en-US" sz="1400"/>
          </a:p>
        </p:txBody>
      </p:sp>
      <p:grpSp>
        <p:nvGrpSpPr>
          <p:cNvPr id="39" name="그룹 38">
            <a:extLst>
              <a:ext uri="{FF2B5EF4-FFF2-40B4-BE49-F238E27FC236}">
                <a16:creationId xmlns:a16="http://schemas.microsoft.com/office/drawing/2014/main" id="{B679F15D-A3A3-4E46-82DB-061E5587ACCF}"/>
              </a:ext>
            </a:extLst>
          </p:cNvPr>
          <p:cNvGrpSpPr/>
          <p:nvPr/>
        </p:nvGrpSpPr>
        <p:grpSpPr>
          <a:xfrm>
            <a:off x="1260021" y="1320927"/>
            <a:ext cx="6419535" cy="3377053"/>
            <a:chOff x="1260021" y="1320927"/>
            <a:chExt cx="6419535" cy="3377053"/>
          </a:xfrm>
        </p:grpSpPr>
        <p:grpSp>
          <p:nvGrpSpPr>
            <p:cNvPr id="16" name="그룹 15">
              <a:extLst>
                <a:ext uri="{FF2B5EF4-FFF2-40B4-BE49-F238E27FC236}">
                  <a16:creationId xmlns:a16="http://schemas.microsoft.com/office/drawing/2014/main" id="{C49851F1-060D-4E2E-BD3A-3085674C6FEA}"/>
                </a:ext>
              </a:extLst>
            </p:cNvPr>
            <p:cNvGrpSpPr/>
            <p:nvPr/>
          </p:nvGrpSpPr>
          <p:grpSpPr>
            <a:xfrm>
              <a:off x="1260021" y="1320927"/>
              <a:ext cx="6419535" cy="3377053"/>
              <a:chOff x="1260021" y="1320927"/>
              <a:chExt cx="6419535" cy="3377053"/>
            </a:xfrm>
          </p:grpSpPr>
          <p:grpSp>
            <p:nvGrpSpPr>
              <p:cNvPr id="77" name="그룹 76">
                <a:extLst>
                  <a:ext uri="{FF2B5EF4-FFF2-40B4-BE49-F238E27FC236}">
                    <a16:creationId xmlns:a16="http://schemas.microsoft.com/office/drawing/2014/main" id="{14923DA3-6D7F-473D-B8D5-B7AF74B92480}"/>
                  </a:ext>
                </a:extLst>
              </p:cNvPr>
              <p:cNvGrpSpPr/>
              <p:nvPr/>
            </p:nvGrpSpPr>
            <p:grpSpPr>
              <a:xfrm>
                <a:off x="1260021" y="2021091"/>
                <a:ext cx="6419535" cy="2676889"/>
                <a:chOff x="1260021" y="2021091"/>
                <a:chExt cx="6419535" cy="2676889"/>
              </a:xfrm>
            </p:grpSpPr>
            <p:grpSp>
              <p:nvGrpSpPr>
                <p:cNvPr id="45" name="그룹 44">
                  <a:extLst>
                    <a:ext uri="{FF2B5EF4-FFF2-40B4-BE49-F238E27FC236}">
                      <a16:creationId xmlns:a16="http://schemas.microsoft.com/office/drawing/2014/main" id="{1DC4BDFB-6BDC-4CE0-80F7-F5AC880B34D3}"/>
                    </a:ext>
                  </a:extLst>
                </p:cNvPr>
                <p:cNvGrpSpPr/>
                <p:nvPr/>
              </p:nvGrpSpPr>
              <p:grpSpPr>
                <a:xfrm>
                  <a:off x="1260021" y="2021091"/>
                  <a:ext cx="5942197" cy="1278080"/>
                  <a:chOff x="1260021" y="2021091"/>
                  <a:chExt cx="5942197" cy="1278080"/>
                </a:xfrm>
              </p:grpSpPr>
              <p:pic>
                <p:nvPicPr>
                  <p:cNvPr id="7" name="그래픽 6" descr="태양열 전지판 단색으로 채워진">
                    <a:extLst>
                      <a:ext uri="{FF2B5EF4-FFF2-40B4-BE49-F238E27FC236}">
                        <a16:creationId xmlns:a16="http://schemas.microsoft.com/office/drawing/2014/main" id="{CEF83BD2-286A-4DAA-9E71-DB978A8394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0021" y="2021091"/>
                    <a:ext cx="1124192" cy="1124192"/>
                  </a:xfrm>
                  <a:prstGeom prst="rect">
                    <a:avLst/>
                  </a:prstGeom>
                </p:spPr>
              </p:pic>
              <p:pic>
                <p:nvPicPr>
                  <p:cNvPr id="10" name="그래픽 9" descr="고전압 단색으로 채워진">
                    <a:extLst>
                      <a:ext uri="{FF2B5EF4-FFF2-40B4-BE49-F238E27FC236}">
                        <a16:creationId xmlns:a16="http://schemas.microsoft.com/office/drawing/2014/main" id="{3ABEAD53-70C6-4BE3-A4FF-ACA8490B2A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1160" y="2125987"/>
                    <a:ext cx="914400" cy="914400"/>
                  </a:xfrm>
                  <a:prstGeom prst="rect">
                    <a:avLst/>
                  </a:prstGeom>
                </p:spPr>
              </p:pic>
              <p:pic>
                <p:nvPicPr>
                  <p:cNvPr id="12" name="그래픽 11" descr="토글 단색으로 채워진">
                    <a:extLst>
                      <a:ext uri="{FF2B5EF4-FFF2-40B4-BE49-F238E27FC236}">
                        <a16:creationId xmlns:a16="http://schemas.microsoft.com/office/drawing/2014/main" id="{83C88B9E-1FE6-40B1-B019-2C5EB00DD9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95894" y="2125987"/>
                    <a:ext cx="914400" cy="914400"/>
                  </a:xfrm>
                  <a:prstGeom prst="rect">
                    <a:avLst/>
                  </a:prstGeom>
                </p:spPr>
              </p:pic>
              <p:sp>
                <p:nvSpPr>
                  <p:cNvPr id="13" name="TextBox 12">
                    <a:extLst>
                      <a:ext uri="{FF2B5EF4-FFF2-40B4-BE49-F238E27FC236}">
                        <a16:creationId xmlns:a16="http://schemas.microsoft.com/office/drawing/2014/main" id="{B8700BAB-6F62-4F11-99AF-B443D24D39AC}"/>
                      </a:ext>
                    </a:extLst>
                  </p:cNvPr>
                  <p:cNvSpPr txBox="1"/>
                  <p:nvPr/>
                </p:nvSpPr>
                <p:spPr>
                  <a:xfrm>
                    <a:off x="1404026" y="2991393"/>
                    <a:ext cx="1043876" cy="307777"/>
                  </a:xfrm>
                  <a:prstGeom prst="rect">
                    <a:avLst/>
                  </a:prstGeom>
                  <a:noFill/>
                </p:spPr>
                <p:txBody>
                  <a:bodyPr wrap="none" rtlCol="0">
                    <a:spAutoFit/>
                  </a:bodyPr>
                  <a:lstStyle/>
                  <a:p>
                    <a:r>
                      <a:rPr lang="en-US" altLang="ko-KR" sz="1400"/>
                      <a:t>Solar</a:t>
                    </a:r>
                    <a:r>
                      <a:rPr lang="ko-KR" altLang="en-US" sz="1400"/>
                      <a:t> </a:t>
                    </a:r>
                    <a:r>
                      <a:rPr lang="en-US" altLang="ko-KR" sz="1400"/>
                      <a:t>panel</a:t>
                    </a:r>
                    <a:endParaRPr lang="ko-KR" altLang="en-US" sz="1400"/>
                  </a:p>
                </p:txBody>
              </p:sp>
              <p:sp>
                <p:nvSpPr>
                  <p:cNvPr id="14" name="TextBox 13">
                    <a:extLst>
                      <a:ext uri="{FF2B5EF4-FFF2-40B4-BE49-F238E27FC236}">
                        <a16:creationId xmlns:a16="http://schemas.microsoft.com/office/drawing/2014/main" id="{B522A3B4-485F-4DDD-A4D6-49A3D28EFF5B}"/>
                      </a:ext>
                    </a:extLst>
                  </p:cNvPr>
                  <p:cNvSpPr txBox="1"/>
                  <p:nvPr/>
                </p:nvSpPr>
                <p:spPr>
                  <a:xfrm>
                    <a:off x="3559289" y="2991394"/>
                    <a:ext cx="1457707" cy="307777"/>
                  </a:xfrm>
                  <a:prstGeom prst="rect">
                    <a:avLst/>
                  </a:prstGeom>
                  <a:noFill/>
                </p:spPr>
                <p:txBody>
                  <a:bodyPr wrap="none" rtlCol="0">
                    <a:spAutoFit/>
                  </a:bodyPr>
                  <a:lstStyle/>
                  <a:p>
                    <a:r>
                      <a:rPr lang="en-US" altLang="ko-KR" sz="1400"/>
                      <a:t>DC to AC Inverter</a:t>
                    </a:r>
                    <a:endParaRPr lang="ko-KR" altLang="en-US" sz="1400"/>
                  </a:p>
                </p:txBody>
              </p:sp>
              <p:sp>
                <p:nvSpPr>
                  <p:cNvPr id="15" name="TextBox 14">
                    <a:extLst>
                      <a:ext uri="{FF2B5EF4-FFF2-40B4-BE49-F238E27FC236}">
                        <a16:creationId xmlns:a16="http://schemas.microsoft.com/office/drawing/2014/main" id="{19BB14F0-4250-488D-A8D3-79F04FF2B505}"/>
                      </a:ext>
                    </a:extLst>
                  </p:cNvPr>
                  <p:cNvSpPr txBox="1"/>
                  <p:nvPr/>
                </p:nvSpPr>
                <p:spPr>
                  <a:xfrm>
                    <a:off x="6103969" y="2991394"/>
                    <a:ext cx="1098249" cy="307777"/>
                  </a:xfrm>
                  <a:prstGeom prst="rect">
                    <a:avLst/>
                  </a:prstGeom>
                  <a:noFill/>
                </p:spPr>
                <p:txBody>
                  <a:bodyPr wrap="none" rtlCol="0">
                    <a:spAutoFit/>
                  </a:bodyPr>
                  <a:lstStyle/>
                  <a:p>
                    <a:r>
                      <a:rPr lang="en-US" altLang="ko-KR" sz="1400"/>
                      <a:t>Breaker Box</a:t>
                    </a:r>
                    <a:endParaRPr lang="ko-KR" altLang="en-US" sz="1400"/>
                  </a:p>
                </p:txBody>
              </p:sp>
              <p:cxnSp>
                <p:nvCxnSpPr>
                  <p:cNvPr id="17" name="직선 연결선 16">
                    <a:extLst>
                      <a:ext uri="{FF2B5EF4-FFF2-40B4-BE49-F238E27FC236}">
                        <a16:creationId xmlns:a16="http://schemas.microsoft.com/office/drawing/2014/main" id="{D0B8B3BA-6B84-478F-8326-26B6D968FAC1}"/>
                      </a:ext>
                    </a:extLst>
                  </p:cNvPr>
                  <p:cNvCxnSpPr>
                    <a:cxnSpLocks/>
                    <a:stCxn id="7" idx="3"/>
                    <a:endCxn id="10" idx="1"/>
                  </p:cNvCxnSpPr>
                  <p:nvPr/>
                </p:nvCxnSpPr>
                <p:spPr>
                  <a:xfrm>
                    <a:off x="2384213" y="2583187"/>
                    <a:ext cx="14469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92198D76-EF22-406C-8347-040CF5E9F5D8}"/>
                      </a:ext>
                    </a:extLst>
                  </p:cNvPr>
                  <p:cNvCxnSpPr>
                    <a:cxnSpLocks/>
                    <a:stCxn id="10" idx="3"/>
                    <a:endCxn id="12" idx="1"/>
                  </p:cNvCxnSpPr>
                  <p:nvPr/>
                </p:nvCxnSpPr>
                <p:spPr>
                  <a:xfrm>
                    <a:off x="4745560" y="2583187"/>
                    <a:ext cx="1450334"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1633C45-FD47-47BE-A99C-AAE4BC82BF10}"/>
                      </a:ext>
                    </a:extLst>
                  </p:cNvPr>
                  <p:cNvSpPr txBox="1"/>
                  <p:nvPr/>
                </p:nvSpPr>
                <p:spPr>
                  <a:xfrm>
                    <a:off x="2861278" y="2275410"/>
                    <a:ext cx="404278" cy="307777"/>
                  </a:xfrm>
                  <a:prstGeom prst="rect">
                    <a:avLst/>
                  </a:prstGeom>
                  <a:noFill/>
                </p:spPr>
                <p:txBody>
                  <a:bodyPr wrap="none" rtlCol="0">
                    <a:spAutoFit/>
                  </a:bodyPr>
                  <a:lstStyle/>
                  <a:p>
                    <a:r>
                      <a:rPr lang="en-US" altLang="ko-KR" sz="1400"/>
                      <a:t>DC</a:t>
                    </a:r>
                    <a:endParaRPr lang="ko-KR" altLang="en-US" sz="1400"/>
                  </a:p>
                </p:txBody>
              </p:sp>
              <p:cxnSp>
                <p:nvCxnSpPr>
                  <p:cNvPr id="28" name="직선 화살표 연결선 27">
                    <a:extLst>
                      <a:ext uri="{FF2B5EF4-FFF2-40B4-BE49-F238E27FC236}">
                        <a16:creationId xmlns:a16="http://schemas.microsoft.com/office/drawing/2014/main" id="{6E564164-F664-4FA1-A1B6-E7EC7C09681E}"/>
                      </a:ext>
                    </a:extLst>
                  </p:cNvPr>
                  <p:cNvCxnSpPr>
                    <a:cxnSpLocks/>
                    <a:stCxn id="26" idx="3"/>
                  </p:cNvCxnSpPr>
                  <p:nvPr/>
                </p:nvCxnSpPr>
                <p:spPr>
                  <a:xfrm>
                    <a:off x="3265556" y="2429299"/>
                    <a:ext cx="4736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7F5AF51-6094-4574-85B4-D01E98CCD3C4}"/>
                      </a:ext>
                    </a:extLst>
                  </p:cNvPr>
                  <p:cNvCxnSpPr>
                    <a:cxnSpLocks/>
                    <a:endCxn id="26" idx="1"/>
                  </p:cNvCxnSpPr>
                  <p:nvPr/>
                </p:nvCxnSpPr>
                <p:spPr>
                  <a:xfrm>
                    <a:off x="2447902" y="2429298"/>
                    <a:ext cx="4133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680FECE-C867-4DF4-B92D-D3E9698AB92D}"/>
                      </a:ext>
                    </a:extLst>
                  </p:cNvPr>
                  <p:cNvSpPr txBox="1"/>
                  <p:nvPr/>
                </p:nvSpPr>
                <p:spPr>
                  <a:xfrm>
                    <a:off x="5305417" y="2263543"/>
                    <a:ext cx="380553" cy="307777"/>
                  </a:xfrm>
                  <a:prstGeom prst="rect">
                    <a:avLst/>
                  </a:prstGeom>
                  <a:noFill/>
                </p:spPr>
                <p:txBody>
                  <a:bodyPr wrap="none" rtlCol="0">
                    <a:spAutoFit/>
                  </a:bodyPr>
                  <a:lstStyle/>
                  <a:p>
                    <a:r>
                      <a:rPr lang="en-US" altLang="ko-KR" sz="1400"/>
                      <a:t>AC</a:t>
                    </a:r>
                    <a:endParaRPr lang="ko-KR" altLang="en-US" sz="1400"/>
                  </a:p>
                </p:txBody>
              </p:sp>
              <p:cxnSp>
                <p:nvCxnSpPr>
                  <p:cNvPr id="37" name="연결선: 구부러짐 36">
                    <a:extLst>
                      <a:ext uri="{FF2B5EF4-FFF2-40B4-BE49-F238E27FC236}">
                        <a16:creationId xmlns:a16="http://schemas.microsoft.com/office/drawing/2014/main" id="{25BAEB12-B7BD-430F-AFFF-CA5EC100B9F7}"/>
                      </a:ext>
                    </a:extLst>
                  </p:cNvPr>
                  <p:cNvCxnSpPr>
                    <a:cxnSpLocks/>
                  </p:cNvCxnSpPr>
                  <p:nvPr/>
                </p:nvCxnSpPr>
                <p:spPr>
                  <a:xfrm rot="13800000" flipH="1">
                    <a:off x="4909288" y="2265002"/>
                    <a:ext cx="392192" cy="304858"/>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연결선: 구부러짐 43">
                    <a:extLst>
                      <a:ext uri="{FF2B5EF4-FFF2-40B4-BE49-F238E27FC236}">
                        <a16:creationId xmlns:a16="http://schemas.microsoft.com/office/drawing/2014/main" id="{BF6EC9A4-4457-4A75-99BF-993C5A6AF98E}"/>
                      </a:ext>
                    </a:extLst>
                  </p:cNvPr>
                  <p:cNvCxnSpPr>
                    <a:cxnSpLocks/>
                  </p:cNvCxnSpPr>
                  <p:nvPr/>
                </p:nvCxnSpPr>
                <p:spPr>
                  <a:xfrm rot="13800000" flipH="1">
                    <a:off x="5689906" y="2276870"/>
                    <a:ext cx="392192" cy="304858"/>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46" name="그래픽 45" descr="계기 단색으로 채워진">
                  <a:extLst>
                    <a:ext uri="{FF2B5EF4-FFF2-40B4-BE49-F238E27FC236}">
                      <a16:creationId xmlns:a16="http://schemas.microsoft.com/office/drawing/2014/main" id="{9A9A4483-D25E-4378-9FAC-CEAE77B235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2507" y="3696194"/>
                  <a:ext cx="784023" cy="784023"/>
                </a:xfrm>
                <a:prstGeom prst="rect">
                  <a:avLst/>
                </a:prstGeom>
              </p:spPr>
            </p:pic>
            <p:pic>
              <p:nvPicPr>
                <p:cNvPr id="48" name="그래픽 47" descr="번개 표시 단색으로 채워진">
                  <a:extLst>
                    <a:ext uri="{FF2B5EF4-FFF2-40B4-BE49-F238E27FC236}">
                      <a16:creationId xmlns:a16="http://schemas.microsoft.com/office/drawing/2014/main" id="{73897CF8-7D78-4808-9E5A-3DBFB7C021A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2215" y="4022566"/>
                  <a:ext cx="284023" cy="284023"/>
                </a:xfrm>
                <a:prstGeom prst="rect">
                  <a:avLst/>
                </a:prstGeom>
              </p:spPr>
            </p:pic>
            <p:sp>
              <p:nvSpPr>
                <p:cNvPr id="49" name="TextBox 48">
                  <a:extLst>
                    <a:ext uri="{FF2B5EF4-FFF2-40B4-BE49-F238E27FC236}">
                      <a16:creationId xmlns:a16="http://schemas.microsoft.com/office/drawing/2014/main" id="{5461D0F9-B2B0-4E31-BD9D-D462A0942C02}"/>
                    </a:ext>
                  </a:extLst>
                </p:cNvPr>
                <p:cNvSpPr txBox="1"/>
                <p:nvPr/>
              </p:nvSpPr>
              <p:spPr>
                <a:xfrm>
                  <a:off x="3420912" y="4241275"/>
                  <a:ext cx="1907895" cy="430887"/>
                </a:xfrm>
                <a:prstGeom prst="rect">
                  <a:avLst/>
                </a:prstGeom>
                <a:noFill/>
              </p:spPr>
              <p:txBody>
                <a:bodyPr wrap="none" rtlCol="0">
                  <a:spAutoFit/>
                </a:bodyPr>
                <a:lstStyle/>
                <a:p>
                  <a:r>
                    <a:rPr lang="en-US" altLang="ko-KR" sz="1100"/>
                    <a:t>Electricity measuring devices</a:t>
                  </a:r>
                </a:p>
                <a:p>
                  <a:r>
                    <a:rPr lang="en-US" altLang="ko-KR" sz="1100"/>
                    <a:t>(ammeter, voltmeter, etc.)</a:t>
                  </a:r>
                  <a:endParaRPr lang="ko-KR" altLang="en-US" sz="1100"/>
                </a:p>
              </p:txBody>
            </p:sp>
            <p:cxnSp>
              <p:nvCxnSpPr>
                <p:cNvPr id="53" name="연결선: 꺾임 52">
                  <a:extLst>
                    <a:ext uri="{FF2B5EF4-FFF2-40B4-BE49-F238E27FC236}">
                      <a16:creationId xmlns:a16="http://schemas.microsoft.com/office/drawing/2014/main" id="{F029BEB5-0264-460A-B6D0-D8EFD239D1D1}"/>
                    </a:ext>
                  </a:extLst>
                </p:cNvPr>
                <p:cNvCxnSpPr>
                  <a:cxnSpLocks/>
                  <a:stCxn id="46" idx="1"/>
                </p:cNvCxnSpPr>
                <p:nvPr/>
              </p:nvCxnSpPr>
              <p:spPr>
                <a:xfrm rot="10800000">
                  <a:off x="3063417" y="2601424"/>
                  <a:ext cx="829090" cy="148678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8" name="연결선: 꺾임 57">
                  <a:extLst>
                    <a:ext uri="{FF2B5EF4-FFF2-40B4-BE49-F238E27FC236}">
                      <a16:creationId xmlns:a16="http://schemas.microsoft.com/office/drawing/2014/main" id="{172E15E5-A61B-4D51-8B82-6E5906B63DB4}"/>
                    </a:ext>
                  </a:extLst>
                </p:cNvPr>
                <p:cNvCxnSpPr>
                  <a:cxnSpLocks/>
                  <a:stCxn id="46" idx="3"/>
                  <a:endCxn id="35" idx="2"/>
                </p:cNvCxnSpPr>
                <p:nvPr/>
              </p:nvCxnSpPr>
              <p:spPr>
                <a:xfrm flipV="1">
                  <a:off x="4676530" y="2571320"/>
                  <a:ext cx="819164" cy="1516886"/>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63" name="그룹 62">
                  <a:extLst>
                    <a:ext uri="{FF2B5EF4-FFF2-40B4-BE49-F238E27FC236}">
                      <a16:creationId xmlns:a16="http://schemas.microsoft.com/office/drawing/2014/main" id="{53185D2C-7012-4567-A825-EE0438A4395C}"/>
                    </a:ext>
                  </a:extLst>
                </p:cNvPr>
                <p:cNvGrpSpPr/>
                <p:nvPr/>
              </p:nvGrpSpPr>
              <p:grpSpPr>
                <a:xfrm>
                  <a:off x="7038034" y="3973611"/>
                  <a:ext cx="641522" cy="701286"/>
                  <a:chOff x="6580809" y="4017042"/>
                  <a:chExt cx="641522" cy="701286"/>
                </a:xfrm>
              </p:grpSpPr>
              <p:pic>
                <p:nvPicPr>
                  <p:cNvPr id="61" name="그래픽 60" descr="프로세서 단색으로 채워진">
                    <a:extLst>
                      <a:ext uri="{FF2B5EF4-FFF2-40B4-BE49-F238E27FC236}">
                        <a16:creationId xmlns:a16="http://schemas.microsoft.com/office/drawing/2014/main" id="{FEB1D5F7-DA32-4824-B063-F228605FB4A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33568" y="4017042"/>
                    <a:ext cx="540000" cy="540000"/>
                  </a:xfrm>
                  <a:prstGeom prst="rect">
                    <a:avLst/>
                  </a:prstGeom>
                </p:spPr>
              </p:pic>
              <p:sp>
                <p:nvSpPr>
                  <p:cNvPr id="62" name="TextBox 61">
                    <a:extLst>
                      <a:ext uri="{FF2B5EF4-FFF2-40B4-BE49-F238E27FC236}">
                        <a16:creationId xmlns:a16="http://schemas.microsoft.com/office/drawing/2014/main" id="{82DF04EC-6593-4BB0-96D6-2267698C481A}"/>
                      </a:ext>
                    </a:extLst>
                  </p:cNvPr>
                  <p:cNvSpPr txBox="1"/>
                  <p:nvPr/>
                </p:nvSpPr>
                <p:spPr>
                  <a:xfrm>
                    <a:off x="6580809" y="4456718"/>
                    <a:ext cx="641522" cy="261610"/>
                  </a:xfrm>
                  <a:prstGeom prst="rect">
                    <a:avLst/>
                  </a:prstGeom>
                  <a:noFill/>
                </p:spPr>
                <p:txBody>
                  <a:bodyPr wrap="none" rtlCol="0">
                    <a:spAutoFit/>
                  </a:bodyPr>
                  <a:lstStyle/>
                  <a:p>
                    <a:r>
                      <a:rPr lang="en-US" altLang="ko-KR" sz="1100"/>
                      <a:t>IoT Hub</a:t>
                    </a:r>
                    <a:endParaRPr lang="ko-KR" altLang="en-US" sz="1100"/>
                  </a:p>
                </p:txBody>
              </p:sp>
            </p:grpSp>
            <p:cxnSp>
              <p:nvCxnSpPr>
                <p:cNvPr id="65" name="직선 연결선 64">
                  <a:extLst>
                    <a:ext uri="{FF2B5EF4-FFF2-40B4-BE49-F238E27FC236}">
                      <a16:creationId xmlns:a16="http://schemas.microsoft.com/office/drawing/2014/main" id="{B2DA8C43-8BDA-498B-A0C5-EDE3962DB2E3}"/>
                    </a:ext>
                  </a:extLst>
                </p:cNvPr>
                <p:cNvCxnSpPr>
                  <a:cxnSpLocks/>
                  <a:stCxn id="49" idx="2"/>
                  <a:endCxn id="62" idx="2"/>
                </p:cNvCxnSpPr>
                <p:nvPr/>
              </p:nvCxnSpPr>
              <p:spPr>
                <a:xfrm>
                  <a:off x="4374860" y="4672162"/>
                  <a:ext cx="2983935" cy="2735"/>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3D06A26B-584B-4910-910E-125AD86D9A34}"/>
                    </a:ext>
                  </a:extLst>
                </p:cNvPr>
                <p:cNvSpPr txBox="1"/>
                <p:nvPr/>
              </p:nvSpPr>
              <p:spPr>
                <a:xfrm>
                  <a:off x="5848269" y="4390203"/>
                  <a:ext cx="524503" cy="307777"/>
                </a:xfrm>
                <a:prstGeom prst="rect">
                  <a:avLst/>
                </a:prstGeom>
                <a:noFill/>
              </p:spPr>
              <p:txBody>
                <a:bodyPr wrap="none" rtlCol="0">
                  <a:spAutoFit/>
                </a:bodyPr>
                <a:lstStyle/>
                <a:p>
                  <a:r>
                    <a:rPr lang="en-US" altLang="ko-KR" sz="1400"/>
                    <a:t>data</a:t>
                  </a:r>
                  <a:endParaRPr lang="ko-KR" altLang="en-US" sz="1400"/>
                </a:p>
              </p:txBody>
            </p:sp>
            <p:cxnSp>
              <p:nvCxnSpPr>
                <p:cNvPr id="71" name="직선 화살표 연결선 70">
                  <a:extLst>
                    <a:ext uri="{FF2B5EF4-FFF2-40B4-BE49-F238E27FC236}">
                      <a16:creationId xmlns:a16="http://schemas.microsoft.com/office/drawing/2014/main" id="{95D8D53E-2AA8-451D-8B10-CC776942AA6D}"/>
                    </a:ext>
                  </a:extLst>
                </p:cNvPr>
                <p:cNvCxnSpPr>
                  <a:cxnSpLocks/>
                  <a:stCxn id="69" idx="3"/>
                  <a:endCxn id="62" idx="1"/>
                </p:cNvCxnSpPr>
                <p:nvPr/>
              </p:nvCxnSpPr>
              <p:spPr>
                <a:xfrm>
                  <a:off x="6372772" y="4544092"/>
                  <a:ext cx="6652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 name="그룹 10">
                <a:extLst>
                  <a:ext uri="{FF2B5EF4-FFF2-40B4-BE49-F238E27FC236}">
                    <a16:creationId xmlns:a16="http://schemas.microsoft.com/office/drawing/2014/main" id="{DE138F77-D9AC-4ECA-91E5-175F08944345}"/>
                  </a:ext>
                </a:extLst>
              </p:cNvPr>
              <p:cNvGrpSpPr/>
              <p:nvPr/>
            </p:nvGrpSpPr>
            <p:grpSpPr>
              <a:xfrm>
                <a:off x="3930373" y="1320927"/>
                <a:ext cx="722907" cy="799126"/>
                <a:chOff x="3930373" y="1320927"/>
                <a:chExt cx="722907" cy="799126"/>
              </a:xfrm>
            </p:grpSpPr>
            <p:pic>
              <p:nvPicPr>
                <p:cNvPr id="6" name="그래픽 5" descr="배터리 충전 단색으로 채워진">
                  <a:extLst>
                    <a:ext uri="{FF2B5EF4-FFF2-40B4-BE49-F238E27FC236}">
                      <a16:creationId xmlns:a16="http://schemas.microsoft.com/office/drawing/2014/main" id="{5D06B00D-9BD9-48EC-AADD-515E047E0C7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30373" y="1320927"/>
                  <a:ext cx="722907" cy="722907"/>
                </a:xfrm>
                <a:prstGeom prst="rect">
                  <a:avLst/>
                </a:prstGeom>
              </p:spPr>
            </p:pic>
            <p:sp>
              <p:nvSpPr>
                <p:cNvPr id="9" name="TextBox 8">
                  <a:extLst>
                    <a:ext uri="{FF2B5EF4-FFF2-40B4-BE49-F238E27FC236}">
                      <a16:creationId xmlns:a16="http://schemas.microsoft.com/office/drawing/2014/main" id="{B4802875-F5E1-4451-8030-5055E4E35939}"/>
                    </a:ext>
                  </a:extLst>
                </p:cNvPr>
                <p:cNvSpPr txBox="1"/>
                <p:nvPr/>
              </p:nvSpPr>
              <p:spPr>
                <a:xfrm>
                  <a:off x="3930373" y="1812276"/>
                  <a:ext cx="722907" cy="307777"/>
                </a:xfrm>
                <a:prstGeom prst="rect">
                  <a:avLst/>
                </a:prstGeom>
                <a:noFill/>
              </p:spPr>
              <p:txBody>
                <a:bodyPr wrap="square" rtlCol="0">
                  <a:spAutoFit/>
                </a:bodyPr>
                <a:lstStyle/>
                <a:p>
                  <a:r>
                    <a:rPr lang="en-US" altLang="ko-KR" sz="1400"/>
                    <a:t>Battery</a:t>
                  </a:r>
                  <a:endParaRPr lang="ko-KR" altLang="en-US" sz="1400"/>
                </a:p>
              </p:txBody>
            </p:sp>
          </p:grpSp>
        </p:grpSp>
        <p:cxnSp>
          <p:nvCxnSpPr>
            <p:cNvPr id="19" name="직선 연결선 18">
              <a:extLst>
                <a:ext uri="{FF2B5EF4-FFF2-40B4-BE49-F238E27FC236}">
                  <a16:creationId xmlns:a16="http://schemas.microsoft.com/office/drawing/2014/main" id="{D790AAF9-6766-4D07-8BB1-D5035E305DB4}"/>
                </a:ext>
              </a:extLst>
            </p:cNvPr>
            <p:cNvCxnSpPr>
              <a:cxnSpLocks/>
              <a:stCxn id="6" idx="1"/>
              <a:endCxn id="26" idx="0"/>
            </p:cNvCxnSpPr>
            <p:nvPr/>
          </p:nvCxnSpPr>
          <p:spPr>
            <a:xfrm flipH="1">
              <a:off x="3063417" y="1682381"/>
              <a:ext cx="866956" cy="593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연결선: 꺾임 22">
              <a:extLst>
                <a:ext uri="{FF2B5EF4-FFF2-40B4-BE49-F238E27FC236}">
                  <a16:creationId xmlns:a16="http://schemas.microsoft.com/office/drawing/2014/main" id="{93CFD67C-DB69-4E91-9513-EDB22346EE69}"/>
                </a:ext>
              </a:extLst>
            </p:cNvPr>
            <p:cNvCxnSpPr>
              <a:cxnSpLocks/>
              <a:stCxn id="6" idx="3"/>
              <a:endCxn id="61" idx="0"/>
            </p:cNvCxnSpPr>
            <p:nvPr/>
          </p:nvCxnSpPr>
          <p:spPr>
            <a:xfrm>
              <a:off x="4653280" y="1682381"/>
              <a:ext cx="2707513" cy="229123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B01064F-6A93-4AB3-A58E-A999F1DB958F}"/>
                </a:ext>
              </a:extLst>
            </p:cNvPr>
            <p:cNvSpPr txBox="1"/>
            <p:nvPr/>
          </p:nvSpPr>
          <p:spPr>
            <a:xfrm rot="19504882">
              <a:off x="3093389" y="1704098"/>
              <a:ext cx="699230" cy="307777"/>
            </a:xfrm>
            <a:prstGeom prst="rect">
              <a:avLst/>
            </a:prstGeom>
            <a:noFill/>
          </p:spPr>
          <p:txBody>
            <a:bodyPr wrap="square" rtlCol="0">
              <a:spAutoFit/>
            </a:bodyPr>
            <a:lstStyle/>
            <a:p>
              <a:r>
                <a:rPr lang="en-US" altLang="ko-KR" sz="1400"/>
                <a:t>charge</a:t>
              </a:r>
              <a:endParaRPr lang="ko-KR" altLang="en-US" sz="1400"/>
            </a:p>
          </p:txBody>
        </p:sp>
        <p:cxnSp>
          <p:nvCxnSpPr>
            <p:cNvPr id="30" name="직선 화살표 연결선 29">
              <a:extLst>
                <a:ext uri="{FF2B5EF4-FFF2-40B4-BE49-F238E27FC236}">
                  <a16:creationId xmlns:a16="http://schemas.microsoft.com/office/drawing/2014/main" id="{1ABCD75D-D8F6-411F-8A7A-800FE13E12AA}"/>
                </a:ext>
              </a:extLst>
            </p:cNvPr>
            <p:cNvCxnSpPr>
              <a:cxnSpLocks/>
              <a:endCxn id="25" idx="1"/>
            </p:cNvCxnSpPr>
            <p:nvPr/>
          </p:nvCxnSpPr>
          <p:spPr>
            <a:xfrm flipV="1">
              <a:off x="2949817" y="2058111"/>
              <a:ext cx="206515" cy="14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D1D602A-AD5E-48DC-B323-6A35ACF6908F}"/>
                </a:ext>
              </a:extLst>
            </p:cNvPr>
            <p:cNvCxnSpPr>
              <a:cxnSpLocks/>
            </p:cNvCxnSpPr>
            <p:nvPr/>
          </p:nvCxnSpPr>
          <p:spPr>
            <a:xfrm flipV="1">
              <a:off x="3685992" y="1542337"/>
              <a:ext cx="206515" cy="141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6B787F64-892F-4638-BBBA-E287855A4FAD}"/>
                </a:ext>
              </a:extLst>
            </p:cNvPr>
            <p:cNvCxnSpPr>
              <a:cxnSpLocks/>
              <a:endCxn id="27" idx="1"/>
            </p:cNvCxnSpPr>
            <p:nvPr/>
          </p:nvCxnSpPr>
          <p:spPr>
            <a:xfrm>
              <a:off x="4653280" y="1554481"/>
              <a:ext cx="625533" cy="4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연결선: 꺾임 35">
              <a:extLst>
                <a:ext uri="{FF2B5EF4-FFF2-40B4-BE49-F238E27FC236}">
                  <a16:creationId xmlns:a16="http://schemas.microsoft.com/office/drawing/2014/main" id="{BC7CEB41-E54B-4A1B-8333-D66A2DD506C8}"/>
                </a:ext>
              </a:extLst>
            </p:cNvPr>
            <p:cNvCxnSpPr>
              <a:cxnSpLocks/>
              <a:stCxn id="27" idx="3"/>
            </p:cNvCxnSpPr>
            <p:nvPr/>
          </p:nvCxnSpPr>
          <p:spPr>
            <a:xfrm>
              <a:off x="6454841" y="1559271"/>
              <a:ext cx="1036766" cy="21654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9132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F259313-A2E4-44CC-9754-8D1541144859}"/>
              </a:ext>
            </a:extLst>
          </p:cNvPr>
          <p:cNvSpPr>
            <a:spLocks noGrp="1"/>
          </p:cNvSpPr>
          <p:nvPr>
            <p:ph type="ctrTitle"/>
          </p:nvPr>
        </p:nvSpPr>
        <p:spPr/>
        <p:txBody>
          <a:bodyPr/>
          <a:lstStyle/>
          <a:p>
            <a:r>
              <a:rPr lang="en-US" altLang="ko-KR"/>
              <a:t>GPS tracking device</a:t>
            </a:r>
            <a:endParaRPr lang="ko-KR" altLang="en-US"/>
          </a:p>
        </p:txBody>
      </p:sp>
      <p:sp>
        <p:nvSpPr>
          <p:cNvPr id="3" name="부제목 2">
            <a:extLst>
              <a:ext uri="{FF2B5EF4-FFF2-40B4-BE49-F238E27FC236}">
                <a16:creationId xmlns:a16="http://schemas.microsoft.com/office/drawing/2014/main" id="{D68CE1CD-5512-44C4-87DB-58845758DE33}"/>
              </a:ext>
            </a:extLst>
          </p:cNvPr>
          <p:cNvSpPr>
            <a:spLocks noGrp="1"/>
          </p:cNvSpPr>
          <p:nvPr>
            <p:ph type="subTitle" idx="1"/>
          </p:nvPr>
        </p:nvSpPr>
        <p:spPr>
          <a:xfrm>
            <a:off x="678122" y="995295"/>
            <a:ext cx="6925733" cy="610424"/>
          </a:xfrm>
        </p:spPr>
        <p:txBody>
          <a:bodyPr/>
          <a:lstStyle/>
          <a:p>
            <a:r>
              <a:rPr lang="en-US" altLang="ko-KR"/>
              <a:t>Solar power plant could be a vast area… </a:t>
            </a:r>
          </a:p>
          <a:p>
            <a:r>
              <a:rPr lang="en-US" altLang="ko-KR"/>
              <a:t>We need to locate each or group of panels for  easier maintenance…</a:t>
            </a:r>
            <a:endParaRPr lang="ko-KR" altLang="en-US"/>
          </a:p>
        </p:txBody>
      </p:sp>
      <p:sp>
        <p:nvSpPr>
          <p:cNvPr id="5" name="슬라이드 번호 개체 틀 4">
            <a:extLst>
              <a:ext uri="{FF2B5EF4-FFF2-40B4-BE49-F238E27FC236}">
                <a16:creationId xmlns:a16="http://schemas.microsoft.com/office/drawing/2014/main" id="{B51AD868-6113-4E3F-BD82-D630A00D4E59}"/>
              </a:ext>
            </a:extLst>
          </p:cNvPr>
          <p:cNvSpPr>
            <a:spLocks noGrp="1"/>
          </p:cNvSpPr>
          <p:nvPr>
            <p:ph type="sldNum" sz="quarter" idx="4"/>
          </p:nvPr>
        </p:nvSpPr>
        <p:spPr/>
        <p:txBody>
          <a:bodyPr/>
          <a:lstStyle/>
          <a:p>
            <a:fld id="{8A7A6979-0714-4377-B894-6BE4C2D6E202}" type="slidenum">
              <a:rPr lang="en-US" smtClean="0"/>
              <a:pPr/>
              <a:t>16</a:t>
            </a:fld>
            <a:endParaRPr lang="en-US"/>
          </a:p>
        </p:txBody>
      </p:sp>
      <p:pic>
        <p:nvPicPr>
          <p:cNvPr id="9" name="그래픽 8" descr="표식 단색으로 채워진">
            <a:extLst>
              <a:ext uri="{FF2B5EF4-FFF2-40B4-BE49-F238E27FC236}">
                <a16:creationId xmlns:a16="http://schemas.microsoft.com/office/drawing/2014/main" id="{363AD11E-A854-4CF3-9A94-F985789729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0085" y="114820"/>
            <a:ext cx="536004" cy="536004"/>
          </a:xfrm>
          <a:prstGeom prst="rect">
            <a:avLst/>
          </a:prstGeom>
        </p:spPr>
      </p:pic>
      <p:grpSp>
        <p:nvGrpSpPr>
          <p:cNvPr id="13" name="그룹 12">
            <a:extLst>
              <a:ext uri="{FF2B5EF4-FFF2-40B4-BE49-F238E27FC236}">
                <a16:creationId xmlns:a16="http://schemas.microsoft.com/office/drawing/2014/main" id="{4D4633D9-F9BC-498A-9072-A46E2DD057E4}"/>
              </a:ext>
            </a:extLst>
          </p:cNvPr>
          <p:cNvGrpSpPr/>
          <p:nvPr/>
        </p:nvGrpSpPr>
        <p:grpSpPr>
          <a:xfrm>
            <a:off x="1381760" y="2564915"/>
            <a:ext cx="1299216" cy="1401078"/>
            <a:chOff x="1381760" y="2564915"/>
            <a:chExt cx="1299216" cy="1401078"/>
          </a:xfrm>
        </p:grpSpPr>
        <p:grpSp>
          <p:nvGrpSpPr>
            <p:cNvPr id="10" name="그룹 9">
              <a:extLst>
                <a:ext uri="{FF2B5EF4-FFF2-40B4-BE49-F238E27FC236}">
                  <a16:creationId xmlns:a16="http://schemas.microsoft.com/office/drawing/2014/main" id="{C28A0D73-AD1D-4853-813D-930E5FE908B5}"/>
                </a:ext>
              </a:extLst>
            </p:cNvPr>
            <p:cNvGrpSpPr/>
            <p:nvPr/>
          </p:nvGrpSpPr>
          <p:grpSpPr>
            <a:xfrm>
              <a:off x="1868193" y="3230880"/>
              <a:ext cx="812783" cy="735113"/>
              <a:chOff x="6598802" y="751291"/>
              <a:chExt cx="760594" cy="671767"/>
            </a:xfrm>
          </p:grpSpPr>
          <p:pic>
            <p:nvPicPr>
              <p:cNvPr id="7" name="그래픽 6" descr="표식 단색으로 채워진">
                <a:extLst>
                  <a:ext uri="{FF2B5EF4-FFF2-40B4-BE49-F238E27FC236}">
                    <a16:creationId xmlns:a16="http://schemas.microsoft.com/office/drawing/2014/main" id="{69D9CF51-5EF2-44E9-BA4E-C6246605E5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1098" y="751291"/>
                <a:ext cx="536004" cy="536004"/>
              </a:xfrm>
              <a:prstGeom prst="rect">
                <a:avLst/>
              </a:prstGeom>
            </p:spPr>
          </p:pic>
          <p:sp>
            <p:nvSpPr>
              <p:cNvPr id="8" name="TextBox 7">
                <a:extLst>
                  <a:ext uri="{FF2B5EF4-FFF2-40B4-BE49-F238E27FC236}">
                    <a16:creationId xmlns:a16="http://schemas.microsoft.com/office/drawing/2014/main" id="{DBEF9DD7-A0B2-4310-B7C7-C699D719B7A9}"/>
                  </a:ext>
                </a:extLst>
              </p:cNvPr>
              <p:cNvSpPr txBox="1"/>
              <p:nvPr/>
            </p:nvSpPr>
            <p:spPr>
              <a:xfrm>
                <a:off x="6598802" y="1191022"/>
                <a:ext cx="760594" cy="232036"/>
              </a:xfrm>
              <a:prstGeom prst="rect">
                <a:avLst/>
              </a:prstGeom>
              <a:noFill/>
            </p:spPr>
            <p:txBody>
              <a:bodyPr wrap="square" rtlCol="0">
                <a:spAutoFit/>
              </a:bodyPr>
              <a:lstStyle/>
              <a:p>
                <a:r>
                  <a:rPr lang="en-US" altLang="ko-KR" sz="1000"/>
                  <a:t>GPS device</a:t>
                </a:r>
                <a:endParaRPr lang="ko-KR" altLang="en-US" sz="1000"/>
              </a:p>
            </p:txBody>
          </p:sp>
        </p:grpSp>
        <p:pic>
          <p:nvPicPr>
            <p:cNvPr id="12" name="그래픽 11" descr="태양열 전지판 단색으로 채워진">
              <a:extLst>
                <a:ext uri="{FF2B5EF4-FFF2-40B4-BE49-F238E27FC236}">
                  <a16:creationId xmlns:a16="http://schemas.microsoft.com/office/drawing/2014/main" id="{654CA198-6E06-4792-8D49-13B67A32F6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760" y="2564915"/>
              <a:ext cx="972867" cy="972867"/>
            </a:xfrm>
            <a:prstGeom prst="rect">
              <a:avLst/>
            </a:prstGeom>
          </p:spPr>
        </p:pic>
      </p:grpSp>
      <p:grpSp>
        <p:nvGrpSpPr>
          <p:cNvPr id="14" name="그룹 13">
            <a:extLst>
              <a:ext uri="{FF2B5EF4-FFF2-40B4-BE49-F238E27FC236}">
                <a16:creationId xmlns:a16="http://schemas.microsoft.com/office/drawing/2014/main" id="{341C5D6E-A8C6-494B-8DE9-E82151ADE962}"/>
              </a:ext>
            </a:extLst>
          </p:cNvPr>
          <p:cNvGrpSpPr/>
          <p:nvPr/>
        </p:nvGrpSpPr>
        <p:grpSpPr>
          <a:xfrm>
            <a:off x="2560977" y="1950190"/>
            <a:ext cx="1299216" cy="1401078"/>
            <a:chOff x="1381760" y="2564915"/>
            <a:chExt cx="1299216" cy="1401078"/>
          </a:xfrm>
        </p:grpSpPr>
        <p:grpSp>
          <p:nvGrpSpPr>
            <p:cNvPr id="15" name="그룹 14">
              <a:extLst>
                <a:ext uri="{FF2B5EF4-FFF2-40B4-BE49-F238E27FC236}">
                  <a16:creationId xmlns:a16="http://schemas.microsoft.com/office/drawing/2014/main" id="{073E34D6-9B2E-4D58-89B1-01FB0A699DB8}"/>
                </a:ext>
              </a:extLst>
            </p:cNvPr>
            <p:cNvGrpSpPr/>
            <p:nvPr/>
          </p:nvGrpSpPr>
          <p:grpSpPr>
            <a:xfrm>
              <a:off x="1868193" y="3230880"/>
              <a:ext cx="812783" cy="735113"/>
              <a:chOff x="6598802" y="751291"/>
              <a:chExt cx="760594" cy="671767"/>
            </a:xfrm>
          </p:grpSpPr>
          <p:pic>
            <p:nvPicPr>
              <p:cNvPr id="17" name="그래픽 16" descr="표식 단색으로 채워진">
                <a:extLst>
                  <a:ext uri="{FF2B5EF4-FFF2-40B4-BE49-F238E27FC236}">
                    <a16:creationId xmlns:a16="http://schemas.microsoft.com/office/drawing/2014/main" id="{95141103-FC0D-4AA1-92D6-618046C364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1098" y="751291"/>
                <a:ext cx="536004" cy="536004"/>
              </a:xfrm>
              <a:prstGeom prst="rect">
                <a:avLst/>
              </a:prstGeom>
            </p:spPr>
          </p:pic>
          <p:sp>
            <p:nvSpPr>
              <p:cNvPr id="18" name="TextBox 17">
                <a:extLst>
                  <a:ext uri="{FF2B5EF4-FFF2-40B4-BE49-F238E27FC236}">
                    <a16:creationId xmlns:a16="http://schemas.microsoft.com/office/drawing/2014/main" id="{B6B2D315-1876-4FBD-8FEA-1B7DC88AFD20}"/>
                  </a:ext>
                </a:extLst>
              </p:cNvPr>
              <p:cNvSpPr txBox="1"/>
              <p:nvPr/>
            </p:nvSpPr>
            <p:spPr>
              <a:xfrm>
                <a:off x="6598802" y="1191022"/>
                <a:ext cx="760594" cy="232036"/>
              </a:xfrm>
              <a:prstGeom prst="rect">
                <a:avLst/>
              </a:prstGeom>
              <a:noFill/>
            </p:spPr>
            <p:txBody>
              <a:bodyPr wrap="square" rtlCol="0">
                <a:spAutoFit/>
              </a:bodyPr>
              <a:lstStyle/>
              <a:p>
                <a:r>
                  <a:rPr lang="en-US" altLang="ko-KR" sz="1000"/>
                  <a:t>GPS device</a:t>
                </a:r>
                <a:endParaRPr lang="ko-KR" altLang="en-US" sz="1000"/>
              </a:p>
            </p:txBody>
          </p:sp>
        </p:grpSp>
        <p:pic>
          <p:nvPicPr>
            <p:cNvPr id="16" name="그래픽 15" descr="태양열 전지판 단색으로 채워진">
              <a:extLst>
                <a:ext uri="{FF2B5EF4-FFF2-40B4-BE49-F238E27FC236}">
                  <a16:creationId xmlns:a16="http://schemas.microsoft.com/office/drawing/2014/main" id="{21F5C0AB-27EC-4B25-8078-961E6950FE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760" y="2564915"/>
              <a:ext cx="972867" cy="972867"/>
            </a:xfrm>
            <a:prstGeom prst="rect">
              <a:avLst/>
            </a:prstGeom>
          </p:spPr>
        </p:pic>
      </p:grpSp>
      <p:grpSp>
        <p:nvGrpSpPr>
          <p:cNvPr id="19" name="그룹 18">
            <a:extLst>
              <a:ext uri="{FF2B5EF4-FFF2-40B4-BE49-F238E27FC236}">
                <a16:creationId xmlns:a16="http://schemas.microsoft.com/office/drawing/2014/main" id="{56DE8B5F-5AA1-4E76-9CA3-60865425AEE8}"/>
              </a:ext>
            </a:extLst>
          </p:cNvPr>
          <p:cNvGrpSpPr/>
          <p:nvPr/>
        </p:nvGrpSpPr>
        <p:grpSpPr>
          <a:xfrm>
            <a:off x="3697018" y="2717315"/>
            <a:ext cx="1299216" cy="1401078"/>
            <a:chOff x="1381760" y="2564915"/>
            <a:chExt cx="1299216" cy="1401078"/>
          </a:xfrm>
        </p:grpSpPr>
        <p:grpSp>
          <p:nvGrpSpPr>
            <p:cNvPr id="20" name="그룹 19">
              <a:extLst>
                <a:ext uri="{FF2B5EF4-FFF2-40B4-BE49-F238E27FC236}">
                  <a16:creationId xmlns:a16="http://schemas.microsoft.com/office/drawing/2014/main" id="{00568836-1CBF-4C82-A38B-2514ED0E062A}"/>
                </a:ext>
              </a:extLst>
            </p:cNvPr>
            <p:cNvGrpSpPr/>
            <p:nvPr/>
          </p:nvGrpSpPr>
          <p:grpSpPr>
            <a:xfrm>
              <a:off x="1868193" y="3230880"/>
              <a:ext cx="812783" cy="735113"/>
              <a:chOff x="6598802" y="751291"/>
              <a:chExt cx="760594" cy="671767"/>
            </a:xfrm>
          </p:grpSpPr>
          <p:pic>
            <p:nvPicPr>
              <p:cNvPr id="22" name="그래픽 21" descr="표식 단색으로 채워진">
                <a:extLst>
                  <a:ext uri="{FF2B5EF4-FFF2-40B4-BE49-F238E27FC236}">
                    <a16:creationId xmlns:a16="http://schemas.microsoft.com/office/drawing/2014/main" id="{E4140B92-2AF5-4D00-B72D-8E8A1FAB20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1098" y="751291"/>
                <a:ext cx="536004" cy="536004"/>
              </a:xfrm>
              <a:prstGeom prst="rect">
                <a:avLst/>
              </a:prstGeom>
            </p:spPr>
          </p:pic>
          <p:sp>
            <p:nvSpPr>
              <p:cNvPr id="23" name="TextBox 22">
                <a:extLst>
                  <a:ext uri="{FF2B5EF4-FFF2-40B4-BE49-F238E27FC236}">
                    <a16:creationId xmlns:a16="http://schemas.microsoft.com/office/drawing/2014/main" id="{8CA69C23-6F90-4987-A0DE-E871744758AE}"/>
                  </a:ext>
                </a:extLst>
              </p:cNvPr>
              <p:cNvSpPr txBox="1"/>
              <p:nvPr/>
            </p:nvSpPr>
            <p:spPr>
              <a:xfrm>
                <a:off x="6598802" y="1191022"/>
                <a:ext cx="760594" cy="232036"/>
              </a:xfrm>
              <a:prstGeom prst="rect">
                <a:avLst/>
              </a:prstGeom>
              <a:noFill/>
            </p:spPr>
            <p:txBody>
              <a:bodyPr wrap="square" rtlCol="0">
                <a:spAutoFit/>
              </a:bodyPr>
              <a:lstStyle/>
              <a:p>
                <a:r>
                  <a:rPr lang="en-US" altLang="ko-KR" sz="1000"/>
                  <a:t>GPS device</a:t>
                </a:r>
                <a:endParaRPr lang="ko-KR" altLang="en-US" sz="1000"/>
              </a:p>
            </p:txBody>
          </p:sp>
        </p:grpSp>
        <p:pic>
          <p:nvPicPr>
            <p:cNvPr id="21" name="그래픽 20" descr="태양열 전지판 단색으로 채워진">
              <a:extLst>
                <a:ext uri="{FF2B5EF4-FFF2-40B4-BE49-F238E27FC236}">
                  <a16:creationId xmlns:a16="http://schemas.microsoft.com/office/drawing/2014/main" id="{28B4CBA5-2DE1-41CD-84D6-099AF6FA5D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760" y="2564915"/>
              <a:ext cx="972867" cy="972867"/>
            </a:xfrm>
            <a:prstGeom prst="rect">
              <a:avLst/>
            </a:prstGeom>
          </p:spPr>
        </p:pic>
      </p:grpSp>
      <p:grpSp>
        <p:nvGrpSpPr>
          <p:cNvPr id="24" name="그룹 23">
            <a:extLst>
              <a:ext uri="{FF2B5EF4-FFF2-40B4-BE49-F238E27FC236}">
                <a16:creationId xmlns:a16="http://schemas.microsoft.com/office/drawing/2014/main" id="{A1AA5767-03CD-45F5-A635-F9A117973521}"/>
              </a:ext>
            </a:extLst>
          </p:cNvPr>
          <p:cNvGrpSpPr/>
          <p:nvPr/>
        </p:nvGrpSpPr>
        <p:grpSpPr>
          <a:xfrm>
            <a:off x="4303452" y="1717760"/>
            <a:ext cx="1299216" cy="1401078"/>
            <a:chOff x="1381760" y="2564915"/>
            <a:chExt cx="1299216" cy="1401078"/>
          </a:xfrm>
        </p:grpSpPr>
        <p:grpSp>
          <p:nvGrpSpPr>
            <p:cNvPr id="25" name="그룹 24">
              <a:extLst>
                <a:ext uri="{FF2B5EF4-FFF2-40B4-BE49-F238E27FC236}">
                  <a16:creationId xmlns:a16="http://schemas.microsoft.com/office/drawing/2014/main" id="{806B8787-701E-4777-A52A-695BC54FA759}"/>
                </a:ext>
              </a:extLst>
            </p:cNvPr>
            <p:cNvGrpSpPr/>
            <p:nvPr/>
          </p:nvGrpSpPr>
          <p:grpSpPr>
            <a:xfrm>
              <a:off x="1868193" y="3230880"/>
              <a:ext cx="812783" cy="735113"/>
              <a:chOff x="6598802" y="751291"/>
              <a:chExt cx="760594" cy="671767"/>
            </a:xfrm>
          </p:grpSpPr>
          <p:pic>
            <p:nvPicPr>
              <p:cNvPr id="27" name="그래픽 26" descr="표식 단색으로 채워진">
                <a:extLst>
                  <a:ext uri="{FF2B5EF4-FFF2-40B4-BE49-F238E27FC236}">
                    <a16:creationId xmlns:a16="http://schemas.microsoft.com/office/drawing/2014/main" id="{CC7B23EE-4EB4-468F-8E51-B2478C8849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1098" y="751291"/>
                <a:ext cx="536004" cy="536004"/>
              </a:xfrm>
              <a:prstGeom prst="rect">
                <a:avLst/>
              </a:prstGeom>
            </p:spPr>
          </p:pic>
          <p:sp>
            <p:nvSpPr>
              <p:cNvPr id="28" name="TextBox 27">
                <a:extLst>
                  <a:ext uri="{FF2B5EF4-FFF2-40B4-BE49-F238E27FC236}">
                    <a16:creationId xmlns:a16="http://schemas.microsoft.com/office/drawing/2014/main" id="{4D9A63FF-7B2B-4EAC-A694-20D323739D42}"/>
                  </a:ext>
                </a:extLst>
              </p:cNvPr>
              <p:cNvSpPr txBox="1"/>
              <p:nvPr/>
            </p:nvSpPr>
            <p:spPr>
              <a:xfrm>
                <a:off x="6598802" y="1191022"/>
                <a:ext cx="760594" cy="232036"/>
              </a:xfrm>
              <a:prstGeom prst="rect">
                <a:avLst/>
              </a:prstGeom>
              <a:noFill/>
            </p:spPr>
            <p:txBody>
              <a:bodyPr wrap="square" rtlCol="0">
                <a:spAutoFit/>
              </a:bodyPr>
              <a:lstStyle/>
              <a:p>
                <a:r>
                  <a:rPr lang="en-US" altLang="ko-KR" sz="1000"/>
                  <a:t>GPS device</a:t>
                </a:r>
                <a:endParaRPr lang="ko-KR" altLang="en-US" sz="1000"/>
              </a:p>
            </p:txBody>
          </p:sp>
        </p:grpSp>
        <p:pic>
          <p:nvPicPr>
            <p:cNvPr id="26" name="그래픽 25" descr="태양열 전지판 단색으로 채워진">
              <a:extLst>
                <a:ext uri="{FF2B5EF4-FFF2-40B4-BE49-F238E27FC236}">
                  <a16:creationId xmlns:a16="http://schemas.microsoft.com/office/drawing/2014/main" id="{31EF474A-A444-4B8A-BF1C-E8B3C0C85C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760" y="2564915"/>
              <a:ext cx="972867" cy="972867"/>
            </a:xfrm>
            <a:prstGeom prst="rect">
              <a:avLst/>
            </a:prstGeom>
          </p:spPr>
        </p:pic>
      </p:grpSp>
      <p:grpSp>
        <p:nvGrpSpPr>
          <p:cNvPr id="29" name="그룹 28">
            <a:extLst>
              <a:ext uri="{FF2B5EF4-FFF2-40B4-BE49-F238E27FC236}">
                <a16:creationId xmlns:a16="http://schemas.microsoft.com/office/drawing/2014/main" id="{237F5200-31C8-44CE-B969-132A695E9675}"/>
              </a:ext>
            </a:extLst>
          </p:cNvPr>
          <p:cNvGrpSpPr/>
          <p:nvPr/>
        </p:nvGrpSpPr>
        <p:grpSpPr>
          <a:xfrm>
            <a:off x="5642753" y="2730155"/>
            <a:ext cx="1299216" cy="1401078"/>
            <a:chOff x="1381760" y="2564915"/>
            <a:chExt cx="1299216" cy="1401078"/>
          </a:xfrm>
        </p:grpSpPr>
        <p:grpSp>
          <p:nvGrpSpPr>
            <p:cNvPr id="30" name="그룹 29">
              <a:extLst>
                <a:ext uri="{FF2B5EF4-FFF2-40B4-BE49-F238E27FC236}">
                  <a16:creationId xmlns:a16="http://schemas.microsoft.com/office/drawing/2014/main" id="{A1D86E6E-F90E-4D6A-A7E5-5BF4A3CB249A}"/>
                </a:ext>
              </a:extLst>
            </p:cNvPr>
            <p:cNvGrpSpPr/>
            <p:nvPr/>
          </p:nvGrpSpPr>
          <p:grpSpPr>
            <a:xfrm>
              <a:off x="1868193" y="3230880"/>
              <a:ext cx="812783" cy="735113"/>
              <a:chOff x="6598802" y="751291"/>
              <a:chExt cx="760594" cy="671767"/>
            </a:xfrm>
          </p:grpSpPr>
          <p:pic>
            <p:nvPicPr>
              <p:cNvPr id="32" name="그래픽 31" descr="표식 단색으로 채워진">
                <a:extLst>
                  <a:ext uri="{FF2B5EF4-FFF2-40B4-BE49-F238E27FC236}">
                    <a16:creationId xmlns:a16="http://schemas.microsoft.com/office/drawing/2014/main" id="{6759BBC4-96ED-48B3-A6B3-04116B642B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1098" y="751291"/>
                <a:ext cx="536004" cy="536004"/>
              </a:xfrm>
              <a:prstGeom prst="rect">
                <a:avLst/>
              </a:prstGeom>
            </p:spPr>
          </p:pic>
          <p:sp>
            <p:nvSpPr>
              <p:cNvPr id="33" name="TextBox 32">
                <a:extLst>
                  <a:ext uri="{FF2B5EF4-FFF2-40B4-BE49-F238E27FC236}">
                    <a16:creationId xmlns:a16="http://schemas.microsoft.com/office/drawing/2014/main" id="{C6B4CEDF-6BE0-4FD1-935E-687D5EB90098}"/>
                  </a:ext>
                </a:extLst>
              </p:cNvPr>
              <p:cNvSpPr txBox="1"/>
              <p:nvPr/>
            </p:nvSpPr>
            <p:spPr>
              <a:xfrm>
                <a:off x="6598802" y="1191022"/>
                <a:ext cx="760594" cy="232036"/>
              </a:xfrm>
              <a:prstGeom prst="rect">
                <a:avLst/>
              </a:prstGeom>
              <a:noFill/>
            </p:spPr>
            <p:txBody>
              <a:bodyPr wrap="square" rtlCol="0">
                <a:spAutoFit/>
              </a:bodyPr>
              <a:lstStyle/>
              <a:p>
                <a:r>
                  <a:rPr lang="en-US" altLang="ko-KR" sz="1000"/>
                  <a:t>GPS device</a:t>
                </a:r>
                <a:endParaRPr lang="ko-KR" altLang="en-US" sz="1000"/>
              </a:p>
            </p:txBody>
          </p:sp>
        </p:grpSp>
        <p:pic>
          <p:nvPicPr>
            <p:cNvPr id="31" name="그래픽 30" descr="태양열 전지판 단색으로 채워진">
              <a:extLst>
                <a:ext uri="{FF2B5EF4-FFF2-40B4-BE49-F238E27FC236}">
                  <a16:creationId xmlns:a16="http://schemas.microsoft.com/office/drawing/2014/main" id="{6DAABFAC-2C05-4B6D-8C0A-C03CA2D6F2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81760" y="2564915"/>
              <a:ext cx="972867" cy="972867"/>
            </a:xfrm>
            <a:prstGeom prst="rect">
              <a:avLst/>
            </a:prstGeom>
          </p:spPr>
        </p:pic>
      </p:grpSp>
      <p:pic>
        <p:nvPicPr>
          <p:cNvPr id="35" name="그래픽 34" descr="번개와 비를 동반한 구름 단색으로 채워진">
            <a:extLst>
              <a:ext uri="{FF2B5EF4-FFF2-40B4-BE49-F238E27FC236}">
                <a16:creationId xmlns:a16="http://schemas.microsoft.com/office/drawing/2014/main" id="{E6553C9B-710A-4E9A-BE7B-D3E022C0AB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0999" y="1656708"/>
            <a:ext cx="761591" cy="761591"/>
          </a:xfrm>
          <a:prstGeom prst="rect">
            <a:avLst/>
          </a:prstGeom>
        </p:spPr>
      </p:pic>
      <p:pic>
        <p:nvPicPr>
          <p:cNvPr id="37" name="그래픽 36" descr="눈 단색으로 채워진">
            <a:extLst>
              <a:ext uri="{FF2B5EF4-FFF2-40B4-BE49-F238E27FC236}">
                <a16:creationId xmlns:a16="http://schemas.microsoft.com/office/drawing/2014/main" id="{48F3F69D-9B3A-4A41-B58E-3110E8DA3F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35577" y="2055155"/>
            <a:ext cx="761591" cy="761591"/>
          </a:xfrm>
          <a:prstGeom prst="rect">
            <a:avLst/>
          </a:prstGeom>
        </p:spPr>
      </p:pic>
      <p:pic>
        <p:nvPicPr>
          <p:cNvPr id="39" name="그래픽 38" descr="토네이도 단색으로 채워진">
            <a:extLst>
              <a:ext uri="{FF2B5EF4-FFF2-40B4-BE49-F238E27FC236}">
                <a16:creationId xmlns:a16="http://schemas.microsoft.com/office/drawing/2014/main" id="{C6B8FFF1-27D5-43A4-AE39-320827D2CE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12027" y="2103331"/>
            <a:ext cx="761591" cy="761591"/>
          </a:xfrm>
          <a:prstGeom prst="rect">
            <a:avLst/>
          </a:prstGeom>
        </p:spPr>
      </p:pic>
      <p:pic>
        <p:nvPicPr>
          <p:cNvPr id="41" name="그래픽 40" descr="바람 부는 단색으로 채워진">
            <a:extLst>
              <a:ext uri="{FF2B5EF4-FFF2-40B4-BE49-F238E27FC236}">
                <a16:creationId xmlns:a16="http://schemas.microsoft.com/office/drawing/2014/main" id="{EA87F9B4-BE00-4819-BB4E-C3680D6FF5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31908" y="2469288"/>
            <a:ext cx="713089" cy="713089"/>
          </a:xfrm>
          <a:prstGeom prst="rect">
            <a:avLst/>
          </a:prstGeom>
        </p:spPr>
      </p:pic>
      <p:pic>
        <p:nvPicPr>
          <p:cNvPr id="42" name="그래픽 41" descr="프로세서 단색으로 채워진">
            <a:extLst>
              <a:ext uri="{FF2B5EF4-FFF2-40B4-BE49-F238E27FC236}">
                <a16:creationId xmlns:a16="http://schemas.microsoft.com/office/drawing/2014/main" id="{0346E41A-EB2E-4409-9F7E-099DAF97FE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44025" y="3817428"/>
            <a:ext cx="540000" cy="540000"/>
          </a:xfrm>
          <a:prstGeom prst="rect">
            <a:avLst/>
          </a:prstGeom>
        </p:spPr>
      </p:pic>
      <p:sp>
        <p:nvSpPr>
          <p:cNvPr id="43" name="TextBox 42">
            <a:extLst>
              <a:ext uri="{FF2B5EF4-FFF2-40B4-BE49-F238E27FC236}">
                <a16:creationId xmlns:a16="http://schemas.microsoft.com/office/drawing/2014/main" id="{D1424015-821F-4736-8D10-BC664D8790A4}"/>
              </a:ext>
            </a:extLst>
          </p:cNvPr>
          <p:cNvSpPr txBox="1"/>
          <p:nvPr/>
        </p:nvSpPr>
        <p:spPr>
          <a:xfrm>
            <a:off x="7191266" y="4257104"/>
            <a:ext cx="641522" cy="261610"/>
          </a:xfrm>
          <a:prstGeom prst="rect">
            <a:avLst/>
          </a:prstGeom>
          <a:noFill/>
        </p:spPr>
        <p:txBody>
          <a:bodyPr wrap="none" rtlCol="0">
            <a:spAutoFit/>
          </a:bodyPr>
          <a:lstStyle/>
          <a:p>
            <a:r>
              <a:rPr lang="en-US" altLang="ko-KR" sz="1100"/>
              <a:t>IoT Hub</a:t>
            </a:r>
            <a:endParaRPr lang="ko-KR" altLang="en-US" sz="1100"/>
          </a:p>
        </p:txBody>
      </p:sp>
      <p:cxnSp>
        <p:nvCxnSpPr>
          <p:cNvPr id="45" name="연결선: 꺾임 44">
            <a:extLst>
              <a:ext uri="{FF2B5EF4-FFF2-40B4-BE49-F238E27FC236}">
                <a16:creationId xmlns:a16="http://schemas.microsoft.com/office/drawing/2014/main" id="{1839A4E9-681E-4F7E-A56B-9B611C6C404B}"/>
              </a:ext>
            </a:extLst>
          </p:cNvPr>
          <p:cNvCxnSpPr>
            <a:cxnSpLocks/>
            <a:stCxn id="28" idx="2"/>
            <a:endCxn id="42" idx="1"/>
          </p:cNvCxnSpPr>
          <p:nvPr/>
        </p:nvCxnSpPr>
        <p:spPr>
          <a:xfrm rot="16200000" flipH="1">
            <a:off x="5735856" y="2579259"/>
            <a:ext cx="968590" cy="204774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8" name="연결선: 꺾임 47">
            <a:extLst>
              <a:ext uri="{FF2B5EF4-FFF2-40B4-BE49-F238E27FC236}">
                <a16:creationId xmlns:a16="http://schemas.microsoft.com/office/drawing/2014/main" id="{C3FA971C-33B8-4122-95E1-BD36ED704315}"/>
              </a:ext>
            </a:extLst>
          </p:cNvPr>
          <p:cNvCxnSpPr>
            <a:cxnSpLocks/>
            <a:stCxn id="23" idx="2"/>
            <a:endCxn id="42" idx="1"/>
          </p:cNvCxnSpPr>
          <p:nvPr/>
        </p:nvCxnSpPr>
        <p:spPr>
          <a:xfrm rot="5400000" flipH="1" flipV="1">
            <a:off x="5901451" y="2775820"/>
            <a:ext cx="30965" cy="2654182"/>
          </a:xfrm>
          <a:prstGeom prst="bentConnector4">
            <a:avLst>
              <a:gd name="adj1" fmla="val -738253"/>
              <a:gd name="adj2" fmla="val 57656"/>
            </a:avLst>
          </a:prstGeom>
        </p:spPr>
        <p:style>
          <a:lnRef idx="1">
            <a:schemeClr val="accent1"/>
          </a:lnRef>
          <a:fillRef idx="0">
            <a:schemeClr val="accent1"/>
          </a:fillRef>
          <a:effectRef idx="0">
            <a:schemeClr val="accent1"/>
          </a:effectRef>
          <a:fontRef idx="minor">
            <a:schemeClr val="tx1"/>
          </a:fontRef>
        </p:style>
      </p:cxnSp>
      <p:cxnSp>
        <p:nvCxnSpPr>
          <p:cNvPr id="52" name="연결선: 꺾임 51">
            <a:extLst>
              <a:ext uri="{FF2B5EF4-FFF2-40B4-BE49-F238E27FC236}">
                <a16:creationId xmlns:a16="http://schemas.microsoft.com/office/drawing/2014/main" id="{F5A208B5-999B-4521-87D0-F2D8D89E2070}"/>
              </a:ext>
            </a:extLst>
          </p:cNvPr>
          <p:cNvCxnSpPr>
            <a:cxnSpLocks/>
            <a:stCxn id="18" idx="2"/>
            <a:endCxn id="42" idx="1"/>
          </p:cNvCxnSpPr>
          <p:nvPr/>
        </p:nvCxnSpPr>
        <p:spPr>
          <a:xfrm rot="16200000" flipH="1">
            <a:off x="4980833" y="1824236"/>
            <a:ext cx="736160" cy="379022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7" name="연결선: 꺾임 56">
            <a:extLst>
              <a:ext uri="{FF2B5EF4-FFF2-40B4-BE49-F238E27FC236}">
                <a16:creationId xmlns:a16="http://schemas.microsoft.com/office/drawing/2014/main" id="{B9929B94-D38E-45F1-9E97-FFF21AB5BE1E}"/>
              </a:ext>
            </a:extLst>
          </p:cNvPr>
          <p:cNvCxnSpPr>
            <a:cxnSpLocks/>
            <a:stCxn id="8" idx="2"/>
            <a:endCxn id="42" idx="1"/>
          </p:cNvCxnSpPr>
          <p:nvPr/>
        </p:nvCxnSpPr>
        <p:spPr>
          <a:xfrm rot="16200000" flipH="1">
            <a:off x="4698588" y="1541990"/>
            <a:ext cx="121435" cy="4969440"/>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564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BEDF56-BD6D-4D3D-B90A-0AFC1BCCAF04}"/>
              </a:ext>
            </a:extLst>
          </p:cNvPr>
          <p:cNvSpPr>
            <a:spLocks noGrp="1"/>
          </p:cNvSpPr>
          <p:nvPr>
            <p:ph type="ctrTitle"/>
          </p:nvPr>
        </p:nvSpPr>
        <p:spPr/>
        <p:txBody>
          <a:bodyPr/>
          <a:lstStyle/>
          <a:p>
            <a:r>
              <a:rPr lang="en-US" altLang="ko-KR"/>
              <a:t>Visual</a:t>
            </a:r>
            <a:r>
              <a:rPr lang="ko-KR" altLang="en-US"/>
              <a:t> </a:t>
            </a:r>
            <a:r>
              <a:rPr lang="en-US" altLang="ko-KR"/>
              <a:t>Devices</a:t>
            </a:r>
            <a:endParaRPr lang="ko-KR" altLang="en-US"/>
          </a:p>
        </p:txBody>
      </p:sp>
      <p:sp>
        <p:nvSpPr>
          <p:cNvPr id="3" name="부제목 2">
            <a:extLst>
              <a:ext uri="{FF2B5EF4-FFF2-40B4-BE49-F238E27FC236}">
                <a16:creationId xmlns:a16="http://schemas.microsoft.com/office/drawing/2014/main" id="{EF7F47DB-6E5C-4F5B-9371-4DF8B291D2B0}"/>
              </a:ext>
            </a:extLst>
          </p:cNvPr>
          <p:cNvSpPr>
            <a:spLocks noGrp="1"/>
          </p:cNvSpPr>
          <p:nvPr>
            <p:ph type="subTitle" idx="1"/>
          </p:nvPr>
        </p:nvSpPr>
        <p:spPr/>
        <p:txBody>
          <a:bodyPr/>
          <a:lstStyle/>
          <a:p>
            <a:r>
              <a:rPr lang="en-US" altLang="ko-KR"/>
              <a:t>Purpose for capturing surrounding area and the health of solar panels </a:t>
            </a:r>
            <a:endParaRPr lang="ko-KR" altLang="en-US"/>
          </a:p>
        </p:txBody>
      </p:sp>
      <p:sp>
        <p:nvSpPr>
          <p:cNvPr id="5" name="슬라이드 번호 개체 틀 4">
            <a:extLst>
              <a:ext uri="{FF2B5EF4-FFF2-40B4-BE49-F238E27FC236}">
                <a16:creationId xmlns:a16="http://schemas.microsoft.com/office/drawing/2014/main" id="{1FAFB516-5A2D-4BDB-8124-493B19138DDF}"/>
              </a:ext>
            </a:extLst>
          </p:cNvPr>
          <p:cNvSpPr>
            <a:spLocks noGrp="1"/>
          </p:cNvSpPr>
          <p:nvPr>
            <p:ph type="sldNum" sz="quarter" idx="4"/>
          </p:nvPr>
        </p:nvSpPr>
        <p:spPr/>
        <p:txBody>
          <a:bodyPr/>
          <a:lstStyle/>
          <a:p>
            <a:fld id="{8A7A6979-0714-4377-B894-6BE4C2D6E202}" type="slidenum">
              <a:rPr lang="en-US" smtClean="0"/>
              <a:pPr/>
              <a:t>17</a:t>
            </a:fld>
            <a:endParaRPr lang="en-US"/>
          </a:p>
        </p:txBody>
      </p:sp>
      <p:pic>
        <p:nvPicPr>
          <p:cNvPr id="14" name="그래픽 13" descr="조리개 단색으로 채워진">
            <a:extLst>
              <a:ext uri="{FF2B5EF4-FFF2-40B4-BE49-F238E27FC236}">
                <a16:creationId xmlns:a16="http://schemas.microsoft.com/office/drawing/2014/main" id="{630B22A9-1F2F-4053-95A1-5988CFD724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13397" y="233269"/>
            <a:ext cx="437071" cy="437071"/>
          </a:xfrm>
          <a:prstGeom prst="rect">
            <a:avLst/>
          </a:prstGeom>
        </p:spPr>
      </p:pic>
      <p:grpSp>
        <p:nvGrpSpPr>
          <p:cNvPr id="45" name="그룹 44">
            <a:extLst>
              <a:ext uri="{FF2B5EF4-FFF2-40B4-BE49-F238E27FC236}">
                <a16:creationId xmlns:a16="http://schemas.microsoft.com/office/drawing/2014/main" id="{2EE5F773-C496-489B-BDCA-42252B87C6D1}"/>
              </a:ext>
            </a:extLst>
          </p:cNvPr>
          <p:cNvGrpSpPr/>
          <p:nvPr/>
        </p:nvGrpSpPr>
        <p:grpSpPr>
          <a:xfrm>
            <a:off x="601202" y="1492597"/>
            <a:ext cx="7243744" cy="3143364"/>
            <a:chOff x="601202" y="1492597"/>
            <a:chExt cx="7243744" cy="3143364"/>
          </a:xfrm>
        </p:grpSpPr>
        <p:grpSp>
          <p:nvGrpSpPr>
            <p:cNvPr id="7" name="그룹 6">
              <a:extLst>
                <a:ext uri="{FF2B5EF4-FFF2-40B4-BE49-F238E27FC236}">
                  <a16:creationId xmlns:a16="http://schemas.microsoft.com/office/drawing/2014/main" id="{C5871C2D-02FC-462F-8590-0CC14A900DE0}"/>
                </a:ext>
              </a:extLst>
            </p:cNvPr>
            <p:cNvGrpSpPr/>
            <p:nvPr/>
          </p:nvGrpSpPr>
          <p:grpSpPr>
            <a:xfrm>
              <a:off x="601202" y="1492597"/>
              <a:ext cx="7243744" cy="3143364"/>
              <a:chOff x="601202" y="1492597"/>
              <a:chExt cx="7243744" cy="3143364"/>
            </a:xfrm>
          </p:grpSpPr>
          <p:pic>
            <p:nvPicPr>
              <p:cNvPr id="8" name="그래픽 7" descr="프로세서 단색으로 채워진">
                <a:extLst>
                  <a:ext uri="{FF2B5EF4-FFF2-40B4-BE49-F238E27FC236}">
                    <a16:creationId xmlns:a16="http://schemas.microsoft.com/office/drawing/2014/main" id="{9A59BC4D-648E-4C3E-AE60-4C60F49F8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56184" y="3891649"/>
                <a:ext cx="540000" cy="540000"/>
              </a:xfrm>
              <a:prstGeom prst="rect">
                <a:avLst/>
              </a:prstGeom>
            </p:spPr>
          </p:pic>
          <p:sp>
            <p:nvSpPr>
              <p:cNvPr id="9" name="TextBox 8">
                <a:extLst>
                  <a:ext uri="{FF2B5EF4-FFF2-40B4-BE49-F238E27FC236}">
                    <a16:creationId xmlns:a16="http://schemas.microsoft.com/office/drawing/2014/main" id="{27286C2E-6191-408D-9785-ACEEAD9A7AFA}"/>
                  </a:ext>
                </a:extLst>
              </p:cNvPr>
              <p:cNvSpPr txBox="1"/>
              <p:nvPr/>
            </p:nvSpPr>
            <p:spPr>
              <a:xfrm>
                <a:off x="7203424" y="4374351"/>
                <a:ext cx="641522" cy="261610"/>
              </a:xfrm>
              <a:prstGeom prst="rect">
                <a:avLst/>
              </a:prstGeom>
              <a:noFill/>
            </p:spPr>
            <p:txBody>
              <a:bodyPr wrap="none" rtlCol="0">
                <a:spAutoFit/>
              </a:bodyPr>
              <a:lstStyle/>
              <a:p>
                <a:r>
                  <a:rPr lang="en-US" altLang="ko-KR" sz="1100"/>
                  <a:t>IoT Hub</a:t>
                </a:r>
                <a:endParaRPr lang="ko-KR" altLang="en-US" sz="1100"/>
              </a:p>
            </p:txBody>
          </p:sp>
          <p:pic>
            <p:nvPicPr>
              <p:cNvPr id="11" name="그래픽 10" descr="태양열 전지판 단색으로 채워진">
                <a:extLst>
                  <a:ext uri="{FF2B5EF4-FFF2-40B4-BE49-F238E27FC236}">
                    <a16:creationId xmlns:a16="http://schemas.microsoft.com/office/drawing/2014/main" id="{36113A4C-02FA-4A27-B402-3701973077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41040" y="1852315"/>
                <a:ext cx="1330960" cy="1330960"/>
              </a:xfrm>
              <a:prstGeom prst="rect">
                <a:avLst/>
              </a:prstGeom>
            </p:spPr>
          </p:pic>
          <p:pic>
            <p:nvPicPr>
              <p:cNvPr id="13" name="그래픽 12" descr="보안 카메라 단색으로 채워진">
                <a:extLst>
                  <a:ext uri="{FF2B5EF4-FFF2-40B4-BE49-F238E27FC236}">
                    <a16:creationId xmlns:a16="http://schemas.microsoft.com/office/drawing/2014/main" id="{D874D7A6-90EB-4102-9649-20B837C12C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5195205" y="1492597"/>
                <a:ext cx="719435" cy="719435"/>
              </a:xfrm>
              <a:prstGeom prst="rect">
                <a:avLst/>
              </a:prstGeom>
            </p:spPr>
          </p:pic>
          <p:cxnSp>
            <p:nvCxnSpPr>
              <p:cNvPr id="21" name="연결선: 꺾임 20">
                <a:extLst>
                  <a:ext uri="{FF2B5EF4-FFF2-40B4-BE49-F238E27FC236}">
                    <a16:creationId xmlns:a16="http://schemas.microsoft.com/office/drawing/2014/main" id="{7E4487F2-0C38-4846-BDB3-C0D7CA215B82}"/>
                  </a:ext>
                </a:extLst>
              </p:cNvPr>
              <p:cNvCxnSpPr>
                <a:cxnSpLocks/>
                <a:stCxn id="8" idx="0"/>
                <a:endCxn id="13" idx="1"/>
              </p:cNvCxnSpPr>
              <p:nvPr/>
            </p:nvCxnSpPr>
            <p:spPr>
              <a:xfrm rot="16200000" flipV="1">
                <a:off x="5700745" y="2066210"/>
                <a:ext cx="2039334" cy="1611544"/>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31" name="그룹 30">
                <a:extLst>
                  <a:ext uri="{FF2B5EF4-FFF2-40B4-BE49-F238E27FC236}">
                    <a16:creationId xmlns:a16="http://schemas.microsoft.com/office/drawing/2014/main" id="{8B86DB68-0D43-45CD-B389-83926B367EF5}"/>
                  </a:ext>
                </a:extLst>
              </p:cNvPr>
              <p:cNvGrpSpPr/>
              <p:nvPr/>
            </p:nvGrpSpPr>
            <p:grpSpPr>
              <a:xfrm>
                <a:off x="3303099" y="3534750"/>
                <a:ext cx="856036" cy="801065"/>
                <a:chOff x="2311834" y="2755826"/>
                <a:chExt cx="856036" cy="801065"/>
              </a:xfrm>
            </p:grpSpPr>
            <p:pic>
              <p:nvPicPr>
                <p:cNvPr id="24" name="그래픽 23" descr="여우 단색으로 채워진">
                  <a:extLst>
                    <a:ext uri="{FF2B5EF4-FFF2-40B4-BE49-F238E27FC236}">
                      <a16:creationId xmlns:a16="http://schemas.microsoft.com/office/drawing/2014/main" id="{E691EB1C-64EC-4A52-95E6-646E470E54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11834" y="2755826"/>
                  <a:ext cx="525752" cy="525752"/>
                </a:xfrm>
                <a:prstGeom prst="rect">
                  <a:avLst/>
                </a:prstGeom>
              </p:spPr>
            </p:pic>
            <p:pic>
              <p:nvPicPr>
                <p:cNvPr id="26" name="그래픽 25" descr="참새 윤곽선">
                  <a:extLst>
                    <a:ext uri="{FF2B5EF4-FFF2-40B4-BE49-F238E27FC236}">
                      <a16:creationId xmlns:a16="http://schemas.microsoft.com/office/drawing/2014/main" id="{BEFE49A3-E43A-4E15-93AA-F23C60B389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74710" y="3262462"/>
                  <a:ext cx="294429" cy="294429"/>
                </a:xfrm>
                <a:prstGeom prst="rect">
                  <a:avLst/>
                </a:prstGeom>
              </p:spPr>
            </p:pic>
            <p:pic>
              <p:nvPicPr>
                <p:cNvPr id="28" name="그래픽 27" descr="다람쥐 단색으로 채워진">
                  <a:extLst>
                    <a:ext uri="{FF2B5EF4-FFF2-40B4-BE49-F238E27FC236}">
                      <a16:creationId xmlns:a16="http://schemas.microsoft.com/office/drawing/2014/main" id="{9E80A9EE-7EA0-4986-A322-ECE71C130E6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911671" y="3153478"/>
                  <a:ext cx="256199" cy="256199"/>
                </a:xfrm>
                <a:prstGeom prst="rect">
                  <a:avLst/>
                </a:prstGeom>
              </p:spPr>
            </p:pic>
          </p:grpSp>
          <p:grpSp>
            <p:nvGrpSpPr>
              <p:cNvPr id="38" name="그룹 37">
                <a:extLst>
                  <a:ext uri="{FF2B5EF4-FFF2-40B4-BE49-F238E27FC236}">
                    <a16:creationId xmlns:a16="http://schemas.microsoft.com/office/drawing/2014/main" id="{F3986DD0-F0EB-486A-AA23-155D81131BDE}"/>
                  </a:ext>
                </a:extLst>
              </p:cNvPr>
              <p:cNvGrpSpPr/>
              <p:nvPr/>
            </p:nvGrpSpPr>
            <p:grpSpPr>
              <a:xfrm>
                <a:off x="1014814" y="1640715"/>
                <a:ext cx="1193897" cy="1097069"/>
                <a:chOff x="1014814" y="1640715"/>
                <a:chExt cx="1193897" cy="1097069"/>
              </a:xfrm>
            </p:grpSpPr>
            <p:pic>
              <p:nvPicPr>
                <p:cNvPr id="30" name="그래픽 29" descr="일부 흐림 윤곽선">
                  <a:extLst>
                    <a:ext uri="{FF2B5EF4-FFF2-40B4-BE49-F238E27FC236}">
                      <a16:creationId xmlns:a16="http://schemas.microsoft.com/office/drawing/2014/main" id="{C8DA76C5-3F25-479C-A5D2-381DFC11B6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4814" y="1640715"/>
                  <a:ext cx="525752" cy="525752"/>
                </a:xfrm>
                <a:prstGeom prst="rect">
                  <a:avLst/>
                </a:prstGeom>
              </p:spPr>
            </p:pic>
            <p:pic>
              <p:nvPicPr>
                <p:cNvPr id="33" name="그래픽 32" descr="번개 단색으로 채워진">
                  <a:extLst>
                    <a:ext uri="{FF2B5EF4-FFF2-40B4-BE49-F238E27FC236}">
                      <a16:creationId xmlns:a16="http://schemas.microsoft.com/office/drawing/2014/main" id="{000DB84F-6A67-4BA5-98B5-C68A2DA1D19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32585" y="1772960"/>
                  <a:ext cx="522539" cy="522539"/>
                </a:xfrm>
                <a:prstGeom prst="rect">
                  <a:avLst/>
                </a:prstGeom>
              </p:spPr>
            </p:pic>
            <p:pic>
              <p:nvPicPr>
                <p:cNvPr id="35" name="그래픽 34" descr="비 윤곽선">
                  <a:extLst>
                    <a:ext uri="{FF2B5EF4-FFF2-40B4-BE49-F238E27FC236}">
                      <a16:creationId xmlns:a16="http://schemas.microsoft.com/office/drawing/2014/main" id="{924CDC58-DCE3-43B8-860F-9B45D459CE0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82959" y="2164233"/>
                  <a:ext cx="525752" cy="525752"/>
                </a:xfrm>
                <a:prstGeom prst="rect">
                  <a:avLst/>
                </a:prstGeom>
              </p:spPr>
            </p:pic>
            <p:pic>
              <p:nvPicPr>
                <p:cNvPr id="37" name="그래픽 36" descr="눈 윤곽선">
                  <a:extLst>
                    <a:ext uri="{FF2B5EF4-FFF2-40B4-BE49-F238E27FC236}">
                      <a16:creationId xmlns:a16="http://schemas.microsoft.com/office/drawing/2014/main" id="{E6057969-A1A4-4CFD-B556-874ADBA3FE9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76383" y="2212032"/>
                  <a:ext cx="525752" cy="525752"/>
                </a:xfrm>
                <a:prstGeom prst="rect">
                  <a:avLst/>
                </a:prstGeom>
              </p:spPr>
            </p:pic>
          </p:grpSp>
          <p:sp>
            <p:nvSpPr>
              <p:cNvPr id="4" name="TextBox 3">
                <a:extLst>
                  <a:ext uri="{FF2B5EF4-FFF2-40B4-BE49-F238E27FC236}">
                    <a16:creationId xmlns:a16="http://schemas.microsoft.com/office/drawing/2014/main" id="{8161B808-345D-481E-83FE-C32EA6E46E7C}"/>
                  </a:ext>
                </a:extLst>
              </p:cNvPr>
              <p:cNvSpPr txBox="1"/>
              <p:nvPr/>
            </p:nvSpPr>
            <p:spPr>
              <a:xfrm>
                <a:off x="601202" y="2613830"/>
                <a:ext cx="2106858" cy="261610"/>
              </a:xfrm>
              <a:prstGeom prst="rect">
                <a:avLst/>
              </a:prstGeom>
              <a:noFill/>
            </p:spPr>
            <p:txBody>
              <a:bodyPr wrap="square" rtlCol="0">
                <a:spAutoFit/>
              </a:bodyPr>
              <a:lstStyle/>
              <a:p>
                <a:pPr marL="171450" indent="-171450">
                  <a:buFont typeface="Arial" panose="020B0604020202020204" pitchFamily="34" charset="0"/>
                  <a:buChar char="•"/>
                </a:pPr>
                <a:r>
                  <a:rPr lang="en-US" altLang="ko-KR" sz="1100"/>
                  <a:t>meteorological phenomena</a:t>
                </a:r>
                <a:endParaRPr lang="ko-KR" altLang="en-US" sz="1100"/>
              </a:p>
            </p:txBody>
          </p:sp>
          <p:sp>
            <p:nvSpPr>
              <p:cNvPr id="6" name="TextBox 5">
                <a:extLst>
                  <a:ext uri="{FF2B5EF4-FFF2-40B4-BE49-F238E27FC236}">
                    <a16:creationId xmlns:a16="http://schemas.microsoft.com/office/drawing/2014/main" id="{DC19034D-1024-49C6-B624-702225EA5B87}"/>
                  </a:ext>
                </a:extLst>
              </p:cNvPr>
              <p:cNvSpPr txBox="1"/>
              <p:nvPr/>
            </p:nvSpPr>
            <p:spPr>
              <a:xfrm>
                <a:off x="2674980" y="4292440"/>
                <a:ext cx="1920141" cy="276999"/>
              </a:xfrm>
              <a:prstGeom prst="rect">
                <a:avLst/>
              </a:prstGeom>
              <a:noFill/>
            </p:spPr>
            <p:txBody>
              <a:bodyPr wrap="none" rtlCol="0">
                <a:spAutoFit/>
              </a:bodyPr>
              <a:lstStyle/>
              <a:p>
                <a:pPr marL="285750" indent="-285750">
                  <a:buFont typeface="Arial" panose="020B0604020202020204" pitchFamily="34" charset="0"/>
                  <a:buChar char="•"/>
                </a:pPr>
                <a:r>
                  <a:rPr lang="en-US" altLang="ko-KR" sz="1200"/>
                  <a:t>Interference of wildlife</a:t>
                </a:r>
                <a:endParaRPr lang="ko-KR" altLang="en-US" sz="1200"/>
              </a:p>
            </p:txBody>
          </p:sp>
        </p:grpSp>
        <p:grpSp>
          <p:nvGrpSpPr>
            <p:cNvPr id="19" name="그룹 18">
              <a:extLst>
                <a:ext uri="{FF2B5EF4-FFF2-40B4-BE49-F238E27FC236}">
                  <a16:creationId xmlns:a16="http://schemas.microsoft.com/office/drawing/2014/main" id="{24776B35-CDE4-415A-BA89-642F933D0159}"/>
                </a:ext>
              </a:extLst>
            </p:cNvPr>
            <p:cNvGrpSpPr/>
            <p:nvPr/>
          </p:nvGrpSpPr>
          <p:grpSpPr>
            <a:xfrm>
              <a:off x="5614594" y="2367171"/>
              <a:ext cx="1138581" cy="899094"/>
              <a:chOff x="4209927" y="3384716"/>
              <a:chExt cx="1138581" cy="899094"/>
            </a:xfrm>
          </p:grpSpPr>
          <p:grpSp>
            <p:nvGrpSpPr>
              <p:cNvPr id="17" name="그룹 16">
                <a:extLst>
                  <a:ext uri="{FF2B5EF4-FFF2-40B4-BE49-F238E27FC236}">
                    <a16:creationId xmlns:a16="http://schemas.microsoft.com/office/drawing/2014/main" id="{7F4D5164-14DD-488E-9D81-68AABA620468}"/>
                  </a:ext>
                </a:extLst>
              </p:cNvPr>
              <p:cNvGrpSpPr/>
              <p:nvPr/>
            </p:nvGrpSpPr>
            <p:grpSpPr>
              <a:xfrm>
                <a:off x="4232133" y="3384716"/>
                <a:ext cx="921341" cy="719436"/>
                <a:chOff x="4232133" y="3384716"/>
                <a:chExt cx="921341" cy="719436"/>
              </a:xfrm>
            </p:grpSpPr>
            <p:pic>
              <p:nvPicPr>
                <p:cNvPr id="12" name="그래픽 11" descr="사용자 단색으로 채워진">
                  <a:extLst>
                    <a:ext uri="{FF2B5EF4-FFF2-40B4-BE49-F238E27FC236}">
                      <a16:creationId xmlns:a16="http://schemas.microsoft.com/office/drawing/2014/main" id="{B060DEF0-A53D-4AC1-BB22-19F61709B22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434038" y="3384716"/>
                  <a:ext cx="719436" cy="719436"/>
                </a:xfrm>
                <a:prstGeom prst="rect">
                  <a:avLst/>
                </a:prstGeom>
              </p:spPr>
            </p:pic>
            <p:pic>
              <p:nvPicPr>
                <p:cNvPr id="16" name="그래픽 15" descr="수갑 단색으로 채워진">
                  <a:extLst>
                    <a:ext uri="{FF2B5EF4-FFF2-40B4-BE49-F238E27FC236}">
                      <a16:creationId xmlns:a16="http://schemas.microsoft.com/office/drawing/2014/main" id="{D0F8BF25-8212-4513-80C3-703AAC17F98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232133" y="3443886"/>
                  <a:ext cx="466915" cy="466915"/>
                </a:xfrm>
                <a:prstGeom prst="rect">
                  <a:avLst/>
                </a:prstGeom>
              </p:spPr>
            </p:pic>
          </p:grpSp>
          <p:sp>
            <p:nvSpPr>
              <p:cNvPr id="18" name="TextBox 17">
                <a:extLst>
                  <a:ext uri="{FF2B5EF4-FFF2-40B4-BE49-F238E27FC236}">
                    <a16:creationId xmlns:a16="http://schemas.microsoft.com/office/drawing/2014/main" id="{983A0EA4-2CEC-4B00-BFD7-574E67489A81}"/>
                  </a:ext>
                </a:extLst>
              </p:cNvPr>
              <p:cNvSpPr txBox="1"/>
              <p:nvPr/>
            </p:nvSpPr>
            <p:spPr>
              <a:xfrm>
                <a:off x="4209927" y="4006811"/>
                <a:ext cx="1138581" cy="276999"/>
              </a:xfrm>
              <a:prstGeom prst="rect">
                <a:avLst/>
              </a:prstGeom>
              <a:noFill/>
            </p:spPr>
            <p:txBody>
              <a:bodyPr wrap="none" rtlCol="0">
                <a:spAutoFit/>
              </a:bodyPr>
              <a:lstStyle/>
              <a:p>
                <a:pPr marL="285750" indent="-285750">
                  <a:buFont typeface="Arial" panose="020B0604020202020204" pitchFamily="34" charset="0"/>
                  <a:buChar char="•"/>
                </a:pPr>
                <a:r>
                  <a:rPr lang="en-US" altLang="ko-KR" sz="1200"/>
                  <a:t>vandalism</a:t>
                </a:r>
                <a:endParaRPr lang="ko-KR" altLang="en-US" sz="1200"/>
              </a:p>
            </p:txBody>
          </p:sp>
        </p:grpSp>
        <p:pic>
          <p:nvPicPr>
            <p:cNvPr id="22" name="그래픽 21" descr="충돌 단색으로 채워진">
              <a:extLst>
                <a:ext uri="{FF2B5EF4-FFF2-40B4-BE49-F238E27FC236}">
                  <a16:creationId xmlns:a16="http://schemas.microsoft.com/office/drawing/2014/main" id="{B0B658FC-FED2-421F-9F45-EEA01377A688}"/>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56178" y="2158516"/>
              <a:ext cx="351475" cy="351475"/>
            </a:xfrm>
            <a:prstGeom prst="rect">
              <a:avLst/>
            </a:prstGeom>
          </p:spPr>
        </p:pic>
        <p:cxnSp>
          <p:nvCxnSpPr>
            <p:cNvPr id="25" name="직선 화살표 연결선 24">
              <a:extLst>
                <a:ext uri="{FF2B5EF4-FFF2-40B4-BE49-F238E27FC236}">
                  <a16:creationId xmlns:a16="http://schemas.microsoft.com/office/drawing/2014/main" id="{69EF8AA0-A88D-4BA3-9E39-3761616D89A0}"/>
                </a:ext>
              </a:extLst>
            </p:cNvPr>
            <p:cNvCxnSpPr>
              <a:endCxn id="11" idx="1"/>
            </p:cNvCxnSpPr>
            <p:nvPr/>
          </p:nvCxnSpPr>
          <p:spPr>
            <a:xfrm>
              <a:off x="2351104" y="2322226"/>
              <a:ext cx="889936" cy="195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그래픽 33" descr="충돌 단색으로 채워진">
              <a:extLst>
                <a:ext uri="{FF2B5EF4-FFF2-40B4-BE49-F238E27FC236}">
                  <a16:creationId xmlns:a16="http://schemas.microsoft.com/office/drawing/2014/main" id="{E0E8A663-D597-4F89-8CD5-5BC628924C0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537451" y="3188881"/>
              <a:ext cx="351475" cy="351475"/>
            </a:xfrm>
            <a:prstGeom prst="rect">
              <a:avLst/>
            </a:prstGeom>
          </p:spPr>
        </p:pic>
        <p:cxnSp>
          <p:nvCxnSpPr>
            <p:cNvPr id="36" name="직선 화살표 연결선 35">
              <a:extLst>
                <a:ext uri="{FF2B5EF4-FFF2-40B4-BE49-F238E27FC236}">
                  <a16:creationId xmlns:a16="http://schemas.microsoft.com/office/drawing/2014/main" id="{F9CF1EE5-70A8-4A11-A4BB-63EDA476D285}"/>
                </a:ext>
              </a:extLst>
            </p:cNvPr>
            <p:cNvCxnSpPr>
              <a:cxnSpLocks/>
              <a:endCxn id="11" idx="2"/>
            </p:cNvCxnSpPr>
            <p:nvPr/>
          </p:nvCxnSpPr>
          <p:spPr>
            <a:xfrm flipV="1">
              <a:off x="3902936" y="3183275"/>
              <a:ext cx="3584" cy="503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 name="그래픽 38" descr="충돌 단색으로 채워진">
              <a:extLst>
                <a:ext uri="{FF2B5EF4-FFF2-40B4-BE49-F238E27FC236}">
                  <a16:creationId xmlns:a16="http://schemas.microsoft.com/office/drawing/2014/main" id="{3E662955-DB40-4BFF-B38F-E3F35DD05AF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997532" y="2322174"/>
              <a:ext cx="351475" cy="351475"/>
            </a:xfrm>
            <a:prstGeom prst="rect">
              <a:avLst/>
            </a:prstGeom>
          </p:spPr>
        </p:pic>
        <p:cxnSp>
          <p:nvCxnSpPr>
            <p:cNvPr id="40" name="직선 화살표 연결선 39">
              <a:extLst>
                <a:ext uri="{FF2B5EF4-FFF2-40B4-BE49-F238E27FC236}">
                  <a16:creationId xmlns:a16="http://schemas.microsoft.com/office/drawing/2014/main" id="{BD7C166E-9D23-4FE4-AECA-74AE35D49FCD}"/>
                </a:ext>
              </a:extLst>
            </p:cNvPr>
            <p:cNvCxnSpPr>
              <a:cxnSpLocks/>
              <a:stCxn id="16" idx="1"/>
              <a:endCxn id="11" idx="3"/>
            </p:cNvCxnSpPr>
            <p:nvPr/>
          </p:nvCxnSpPr>
          <p:spPr>
            <a:xfrm flipH="1" flipV="1">
              <a:off x="4572000" y="2517795"/>
              <a:ext cx="1064800" cy="142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1556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B85FDE-81B4-4D4A-B540-B2A1B815F3D2}"/>
              </a:ext>
            </a:extLst>
          </p:cNvPr>
          <p:cNvSpPr>
            <a:spLocks noGrp="1"/>
          </p:cNvSpPr>
          <p:nvPr>
            <p:ph type="ctrTitle"/>
          </p:nvPr>
        </p:nvSpPr>
        <p:spPr/>
        <p:txBody>
          <a:bodyPr/>
          <a:lstStyle/>
          <a:p>
            <a:r>
              <a:rPr lang="en-US" altLang="ko-KR"/>
              <a:t>Temperature/Humidity monitoring devices</a:t>
            </a:r>
            <a:endParaRPr lang="ko-KR" altLang="en-US"/>
          </a:p>
        </p:txBody>
      </p:sp>
      <p:sp>
        <p:nvSpPr>
          <p:cNvPr id="3" name="부제목 2">
            <a:extLst>
              <a:ext uri="{FF2B5EF4-FFF2-40B4-BE49-F238E27FC236}">
                <a16:creationId xmlns:a16="http://schemas.microsoft.com/office/drawing/2014/main" id="{E962DB7F-51C0-4216-B21E-722F85757849}"/>
              </a:ext>
            </a:extLst>
          </p:cNvPr>
          <p:cNvSpPr>
            <a:spLocks noGrp="1"/>
          </p:cNvSpPr>
          <p:nvPr>
            <p:ph type="subTitle" idx="1"/>
          </p:nvPr>
        </p:nvSpPr>
        <p:spPr/>
        <p:txBody>
          <a:bodyPr/>
          <a:lstStyle/>
          <a:p>
            <a:r>
              <a:rPr lang="en-US" altLang="ko-KR"/>
              <a:t>High temperature and high humidity lowers the efficiency of power production</a:t>
            </a:r>
            <a:endParaRPr lang="ko-KR" altLang="en-US"/>
          </a:p>
        </p:txBody>
      </p:sp>
      <p:sp>
        <p:nvSpPr>
          <p:cNvPr id="5" name="슬라이드 번호 개체 틀 4">
            <a:extLst>
              <a:ext uri="{FF2B5EF4-FFF2-40B4-BE49-F238E27FC236}">
                <a16:creationId xmlns:a16="http://schemas.microsoft.com/office/drawing/2014/main" id="{E0825CB0-8AC4-427C-98B1-89B7BA9278D2}"/>
              </a:ext>
            </a:extLst>
          </p:cNvPr>
          <p:cNvSpPr>
            <a:spLocks noGrp="1"/>
          </p:cNvSpPr>
          <p:nvPr>
            <p:ph type="sldNum" sz="quarter" idx="4"/>
          </p:nvPr>
        </p:nvSpPr>
        <p:spPr/>
        <p:txBody>
          <a:bodyPr/>
          <a:lstStyle/>
          <a:p>
            <a:fld id="{8A7A6979-0714-4377-B894-6BE4C2D6E202}" type="slidenum">
              <a:rPr lang="en-US" smtClean="0"/>
              <a:pPr/>
              <a:t>18</a:t>
            </a:fld>
            <a:endParaRPr lang="en-US"/>
          </a:p>
        </p:txBody>
      </p:sp>
      <p:pic>
        <p:nvPicPr>
          <p:cNvPr id="6" name="그래픽 5" descr="온도계 단색으로 채워진">
            <a:extLst>
              <a:ext uri="{FF2B5EF4-FFF2-40B4-BE49-F238E27FC236}">
                <a16:creationId xmlns:a16="http://schemas.microsoft.com/office/drawing/2014/main" id="{0877167D-D65B-4283-8B3B-5799C158AF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5116" y="101600"/>
            <a:ext cx="510014" cy="510014"/>
          </a:xfrm>
          <a:prstGeom prst="rect">
            <a:avLst/>
          </a:prstGeom>
        </p:spPr>
      </p:pic>
      <p:grpSp>
        <p:nvGrpSpPr>
          <p:cNvPr id="4" name="그룹 3">
            <a:extLst>
              <a:ext uri="{FF2B5EF4-FFF2-40B4-BE49-F238E27FC236}">
                <a16:creationId xmlns:a16="http://schemas.microsoft.com/office/drawing/2014/main" id="{A52F7ED5-99D1-456F-8F75-DE44199FC709}"/>
              </a:ext>
            </a:extLst>
          </p:cNvPr>
          <p:cNvGrpSpPr/>
          <p:nvPr/>
        </p:nvGrpSpPr>
        <p:grpSpPr>
          <a:xfrm>
            <a:off x="3467343" y="2056839"/>
            <a:ext cx="4136512" cy="2380170"/>
            <a:chOff x="3467343" y="2056839"/>
            <a:chExt cx="4136512" cy="2380170"/>
          </a:xfrm>
        </p:grpSpPr>
        <p:pic>
          <p:nvPicPr>
            <p:cNvPr id="8" name="그래픽 7" descr="태양열 전지판 단색으로 채워진">
              <a:extLst>
                <a:ext uri="{FF2B5EF4-FFF2-40B4-BE49-F238E27FC236}">
                  <a16:creationId xmlns:a16="http://schemas.microsoft.com/office/drawing/2014/main" id="{9A34F86C-A894-402D-A0B7-1736F7C5AC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67343" y="2056839"/>
              <a:ext cx="914400" cy="914400"/>
            </a:xfrm>
            <a:prstGeom prst="rect">
              <a:avLst/>
            </a:prstGeom>
          </p:spPr>
        </p:pic>
        <p:grpSp>
          <p:nvGrpSpPr>
            <p:cNvPr id="10" name="그룹 9">
              <a:extLst>
                <a:ext uri="{FF2B5EF4-FFF2-40B4-BE49-F238E27FC236}">
                  <a16:creationId xmlns:a16="http://schemas.microsoft.com/office/drawing/2014/main" id="{BCD52C28-D081-4B89-BE7C-C0171A153449}"/>
                </a:ext>
              </a:extLst>
            </p:cNvPr>
            <p:cNvGrpSpPr/>
            <p:nvPr/>
          </p:nvGrpSpPr>
          <p:grpSpPr>
            <a:xfrm>
              <a:off x="6920655" y="3657620"/>
              <a:ext cx="683200" cy="779389"/>
              <a:chOff x="6437573" y="3507315"/>
              <a:chExt cx="683200" cy="779389"/>
            </a:xfrm>
          </p:grpSpPr>
          <p:pic>
            <p:nvPicPr>
              <p:cNvPr id="7" name="그래픽 6" descr="프로세서 단색으로 채워진">
                <a:extLst>
                  <a:ext uri="{FF2B5EF4-FFF2-40B4-BE49-F238E27FC236}">
                    <a16:creationId xmlns:a16="http://schemas.microsoft.com/office/drawing/2014/main" id="{7F23DA31-4297-4C86-AAF7-F1643B9B1C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9173" y="3507315"/>
                <a:ext cx="540000" cy="540000"/>
              </a:xfrm>
              <a:prstGeom prst="rect">
                <a:avLst/>
              </a:prstGeom>
            </p:spPr>
          </p:pic>
          <p:sp>
            <p:nvSpPr>
              <p:cNvPr id="9" name="TextBox 8">
                <a:extLst>
                  <a:ext uri="{FF2B5EF4-FFF2-40B4-BE49-F238E27FC236}">
                    <a16:creationId xmlns:a16="http://schemas.microsoft.com/office/drawing/2014/main" id="{6823974E-FFAA-409F-B0D0-87FE032EB9FE}"/>
                  </a:ext>
                </a:extLst>
              </p:cNvPr>
              <p:cNvSpPr txBox="1"/>
              <p:nvPr/>
            </p:nvSpPr>
            <p:spPr>
              <a:xfrm>
                <a:off x="6437573" y="4009705"/>
                <a:ext cx="683200" cy="276999"/>
              </a:xfrm>
              <a:prstGeom prst="rect">
                <a:avLst/>
              </a:prstGeom>
              <a:noFill/>
            </p:spPr>
            <p:txBody>
              <a:bodyPr wrap="none" rtlCol="0">
                <a:spAutoFit/>
              </a:bodyPr>
              <a:lstStyle/>
              <a:p>
                <a:r>
                  <a:rPr lang="en-US" altLang="ko-KR" sz="1200"/>
                  <a:t>IoT Hub</a:t>
                </a:r>
                <a:endParaRPr lang="ko-KR" altLang="en-US" sz="1200"/>
              </a:p>
            </p:txBody>
          </p:sp>
        </p:grpSp>
        <p:pic>
          <p:nvPicPr>
            <p:cNvPr id="11" name="그래픽 10" descr="온도계 단색으로 채워진">
              <a:extLst>
                <a:ext uri="{FF2B5EF4-FFF2-40B4-BE49-F238E27FC236}">
                  <a16:creationId xmlns:a16="http://schemas.microsoft.com/office/drawing/2014/main" id="{E5744424-542E-4838-B4AF-A10F8BB978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0988" y="2816794"/>
              <a:ext cx="314775" cy="314775"/>
            </a:xfrm>
            <a:prstGeom prst="rect">
              <a:avLst/>
            </a:prstGeom>
          </p:spPr>
        </p:pic>
        <p:cxnSp>
          <p:nvCxnSpPr>
            <p:cNvPr id="13" name="연결선: 꺾임 12">
              <a:extLst>
                <a:ext uri="{FF2B5EF4-FFF2-40B4-BE49-F238E27FC236}">
                  <a16:creationId xmlns:a16="http://schemas.microsoft.com/office/drawing/2014/main" id="{5C24C5C1-3DBA-41A4-BB62-A9F1AA4B551D}"/>
                </a:ext>
              </a:extLst>
            </p:cNvPr>
            <p:cNvCxnSpPr>
              <a:cxnSpLocks/>
              <a:stCxn id="7" idx="0"/>
              <a:endCxn id="11" idx="2"/>
            </p:cNvCxnSpPr>
            <p:nvPr/>
          </p:nvCxnSpPr>
          <p:spPr>
            <a:xfrm rot="16200000" flipV="1">
              <a:off x="5517291" y="1912655"/>
              <a:ext cx="526051" cy="2963879"/>
            </a:xfrm>
            <a:prstGeom prst="bentConnector3">
              <a:avLst/>
            </a:prstGeom>
          </p:spPr>
          <p:style>
            <a:lnRef idx="1">
              <a:schemeClr val="accent1"/>
            </a:lnRef>
            <a:fillRef idx="0">
              <a:schemeClr val="accent1"/>
            </a:fillRef>
            <a:effectRef idx="0">
              <a:schemeClr val="accent1"/>
            </a:effectRef>
            <a:fontRef idx="minor">
              <a:schemeClr val="tx1"/>
            </a:fontRef>
          </p:style>
        </p:cxnSp>
      </p:grpSp>
      <p:pic>
        <p:nvPicPr>
          <p:cNvPr id="16" name="그래픽 15" descr="안개 단색으로 채워진">
            <a:extLst>
              <a:ext uri="{FF2B5EF4-FFF2-40B4-BE49-F238E27FC236}">
                <a16:creationId xmlns:a16="http://schemas.microsoft.com/office/drawing/2014/main" id="{56C866D8-4C38-440F-8C57-D43B1E44A0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46215" y="2467935"/>
            <a:ext cx="914400" cy="914400"/>
          </a:xfrm>
          <a:prstGeom prst="rect">
            <a:avLst/>
          </a:prstGeom>
        </p:spPr>
      </p:pic>
      <p:pic>
        <p:nvPicPr>
          <p:cNvPr id="18" name="그래픽 17" descr="물 윤곽선">
            <a:extLst>
              <a:ext uri="{FF2B5EF4-FFF2-40B4-BE49-F238E27FC236}">
                <a16:creationId xmlns:a16="http://schemas.microsoft.com/office/drawing/2014/main" id="{D3EBA67F-F955-42C5-B91A-55ED38D0BA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8005" y="3019448"/>
            <a:ext cx="914400" cy="914400"/>
          </a:xfrm>
          <a:prstGeom prst="rect">
            <a:avLst/>
          </a:prstGeom>
        </p:spPr>
      </p:pic>
      <p:grpSp>
        <p:nvGrpSpPr>
          <p:cNvPr id="27" name="그룹 26">
            <a:extLst>
              <a:ext uri="{FF2B5EF4-FFF2-40B4-BE49-F238E27FC236}">
                <a16:creationId xmlns:a16="http://schemas.microsoft.com/office/drawing/2014/main" id="{D4E6F2C2-C438-4111-BB3D-2B44A909FA7A}"/>
              </a:ext>
            </a:extLst>
          </p:cNvPr>
          <p:cNvGrpSpPr/>
          <p:nvPr/>
        </p:nvGrpSpPr>
        <p:grpSpPr>
          <a:xfrm>
            <a:off x="1053671" y="1592712"/>
            <a:ext cx="1048734" cy="979038"/>
            <a:chOff x="1149481" y="1701809"/>
            <a:chExt cx="1048734" cy="979038"/>
          </a:xfrm>
        </p:grpSpPr>
        <p:pic>
          <p:nvPicPr>
            <p:cNvPr id="20" name="그래픽 19" descr="일 단색으로 채워진">
              <a:extLst>
                <a:ext uri="{FF2B5EF4-FFF2-40B4-BE49-F238E27FC236}">
                  <a16:creationId xmlns:a16="http://schemas.microsoft.com/office/drawing/2014/main" id="{F47CABCB-6B6B-417E-88F0-5D57AAD539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49481" y="1701809"/>
              <a:ext cx="914400" cy="914400"/>
            </a:xfrm>
            <a:prstGeom prst="rect">
              <a:avLst/>
            </a:prstGeom>
          </p:spPr>
        </p:pic>
        <p:pic>
          <p:nvPicPr>
            <p:cNvPr id="22" name="그래픽 21" descr="온도계 단색으로 채워진">
              <a:extLst>
                <a:ext uri="{FF2B5EF4-FFF2-40B4-BE49-F238E27FC236}">
                  <a16:creationId xmlns:a16="http://schemas.microsoft.com/office/drawing/2014/main" id="{C6B9AABF-1150-479C-B7C2-FA6BA01DB9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2857" y="2265489"/>
              <a:ext cx="415358" cy="415358"/>
            </a:xfrm>
            <a:prstGeom prst="rect">
              <a:avLst/>
            </a:prstGeom>
          </p:spPr>
        </p:pic>
      </p:grpSp>
      <p:pic>
        <p:nvPicPr>
          <p:cNvPr id="24" name="그래픽 23" descr="왼쪽으로 굽은 화살표 단색으로 채워진">
            <a:extLst>
              <a:ext uri="{FF2B5EF4-FFF2-40B4-BE49-F238E27FC236}">
                <a16:creationId xmlns:a16="http://schemas.microsoft.com/office/drawing/2014/main" id="{EF14054C-400F-4686-82CA-8763CF25BB7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00584" y="2010735"/>
            <a:ext cx="914400" cy="914400"/>
          </a:xfrm>
          <a:prstGeom prst="rect">
            <a:avLst/>
          </a:prstGeom>
        </p:spPr>
      </p:pic>
      <p:pic>
        <p:nvPicPr>
          <p:cNvPr id="26" name="그래픽 25" descr="속도계 낮음 단색으로 채워진">
            <a:extLst>
              <a:ext uri="{FF2B5EF4-FFF2-40B4-BE49-F238E27FC236}">
                <a16:creationId xmlns:a16="http://schemas.microsoft.com/office/drawing/2014/main" id="{78926B63-9227-451F-8147-4FBC09AEB63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57784" y="2156392"/>
            <a:ext cx="914400" cy="914400"/>
          </a:xfrm>
          <a:prstGeom prst="rect">
            <a:avLst/>
          </a:prstGeom>
        </p:spPr>
      </p:pic>
    </p:spTree>
    <p:extLst>
      <p:ext uri="{BB962C8B-B14F-4D97-AF65-F5344CB8AC3E}">
        <p14:creationId xmlns:p14="http://schemas.microsoft.com/office/powerpoint/2010/main" val="2432248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DA04-FB6A-7641-BC76-3F920E2749F6}"/>
              </a:ext>
            </a:extLst>
          </p:cNvPr>
          <p:cNvSpPr>
            <a:spLocks noGrp="1"/>
          </p:cNvSpPr>
          <p:nvPr>
            <p:ph type="ctrTitle"/>
          </p:nvPr>
        </p:nvSpPr>
        <p:spPr>
          <a:xfrm>
            <a:off x="1673858" y="1099925"/>
            <a:ext cx="5799581" cy="664797"/>
          </a:xfrm>
        </p:spPr>
        <p:txBody>
          <a:bodyPr/>
          <a:lstStyle/>
          <a:p>
            <a:r>
              <a:rPr lang="en-US" sz="4800" dirty="0">
                <a:latin typeface="Franklin Gothic Medium"/>
              </a:rPr>
              <a:t>Data Transfer</a:t>
            </a:r>
            <a:endParaRPr lang="ko-KR" altLang="en-US" dirty="0" err="1"/>
          </a:p>
        </p:txBody>
      </p:sp>
      <p:sp>
        <p:nvSpPr>
          <p:cNvPr id="5" name="Slide Number Placeholder 4">
            <a:extLst>
              <a:ext uri="{FF2B5EF4-FFF2-40B4-BE49-F238E27FC236}">
                <a16:creationId xmlns:a16="http://schemas.microsoft.com/office/drawing/2014/main" id="{29E31656-4415-2F49-B070-468DE637CC0C}"/>
              </a:ext>
            </a:extLst>
          </p:cNvPr>
          <p:cNvSpPr>
            <a:spLocks noGrp="1"/>
          </p:cNvSpPr>
          <p:nvPr>
            <p:ph type="sldNum" sz="quarter" idx="12"/>
          </p:nvPr>
        </p:nvSpPr>
        <p:spPr/>
        <p:txBody>
          <a:bodyPr/>
          <a:lstStyle/>
          <a:p>
            <a:fld id="{8A7A6979-0714-4377-B894-6BE4C2D6E202}" type="slidenum">
              <a:rPr lang="en-US" smtClean="0"/>
              <a:pPr/>
              <a:t>19</a:t>
            </a:fld>
            <a:endParaRPr lang="en-US"/>
          </a:p>
        </p:txBody>
      </p:sp>
    </p:spTree>
    <p:extLst>
      <p:ext uri="{BB962C8B-B14F-4D97-AF65-F5344CB8AC3E}">
        <p14:creationId xmlns:p14="http://schemas.microsoft.com/office/powerpoint/2010/main" val="1589444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descr="실외, 일몰, 하늘, 태양이(가) 표시된 사진&#10;&#10;자동 생성된 설명">
            <a:extLst>
              <a:ext uri="{FF2B5EF4-FFF2-40B4-BE49-F238E27FC236}">
                <a16:creationId xmlns:a16="http://schemas.microsoft.com/office/drawing/2014/main" id="{82645EDB-479E-4CAD-BAF5-991ACB7D4F6B}"/>
              </a:ext>
            </a:extLst>
          </p:cNvPr>
          <p:cNvPicPr>
            <a:picLocks noChangeAspect="1"/>
          </p:cNvPicPr>
          <p:nvPr/>
        </p:nvPicPr>
        <p:blipFill>
          <a:blip r:embed="rId2">
            <a:alphaModFix amt="70000"/>
          </a:blip>
          <a:stretch>
            <a:fillRect/>
          </a:stretch>
        </p:blipFill>
        <p:spPr>
          <a:xfrm>
            <a:off x="6057101" y="1066258"/>
            <a:ext cx="2417233" cy="1313363"/>
          </a:xfrm>
          <a:prstGeom prst="rect">
            <a:avLst/>
          </a:prstGeom>
          <a:ln>
            <a:noFill/>
          </a:ln>
          <a:effectLst>
            <a:softEdge rad="112500"/>
          </a:effectLst>
        </p:spPr>
      </p:pic>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a:t>Introduction to Solar Energy</a:t>
            </a:r>
          </a:p>
        </p:txBody>
      </p:sp>
      <p:sp>
        <p:nvSpPr>
          <p:cNvPr id="3" name="Subtitle 2">
            <a:extLst>
              <a:ext uri="{FF2B5EF4-FFF2-40B4-BE49-F238E27FC236}">
                <a16:creationId xmlns:a16="http://schemas.microsoft.com/office/drawing/2014/main" id="{FB34A825-395A-4F4F-B819-51E21A3F1543}"/>
              </a:ext>
            </a:extLst>
          </p:cNvPr>
          <p:cNvSpPr>
            <a:spLocks noGrp="1"/>
          </p:cNvSpPr>
          <p:nvPr>
            <p:ph type="subTitle" idx="1"/>
          </p:nvPr>
        </p:nvSpPr>
        <p:spPr>
          <a:xfrm>
            <a:off x="668866" y="1000496"/>
            <a:ext cx="6925733" cy="256199"/>
          </a:xfrm>
        </p:spPr>
        <p:txBody>
          <a:bodyPr/>
          <a:lstStyle/>
          <a:p>
            <a:r>
              <a:rPr lang="en-US"/>
              <a:t>What is solar energy?</a:t>
            </a:r>
          </a:p>
        </p:txBody>
      </p:sp>
      <p:sp>
        <p:nvSpPr>
          <p:cNvPr id="4" name="Text Placeholder 3">
            <a:extLst>
              <a:ext uri="{FF2B5EF4-FFF2-40B4-BE49-F238E27FC236}">
                <a16:creationId xmlns:a16="http://schemas.microsoft.com/office/drawing/2014/main" id="{F1EADA44-5041-9443-9404-EDBD15A7CC1E}"/>
              </a:ext>
            </a:extLst>
          </p:cNvPr>
          <p:cNvSpPr>
            <a:spLocks noGrp="1"/>
          </p:cNvSpPr>
          <p:nvPr>
            <p:ph type="body" sz="quarter" idx="14"/>
          </p:nvPr>
        </p:nvSpPr>
        <p:spPr/>
        <p:txBody>
          <a:bodyPr/>
          <a:lstStyle/>
          <a:p>
            <a:r>
              <a:rPr lang="en-US" altLang="ko-KR" b="1" i="0">
                <a:effectLst/>
                <a:latin typeface="Arial" panose="020B0604020202020204" pitchFamily="34" charset="0"/>
              </a:rPr>
              <a:t>Solar energy</a:t>
            </a:r>
            <a:r>
              <a:rPr lang="en-US" altLang="ko-KR" b="0" i="0">
                <a:effectLst/>
                <a:latin typeface="Arial" panose="020B0604020202020204" pitchFamily="34" charset="0"/>
              </a:rPr>
              <a:t> is </a:t>
            </a:r>
            <a:r>
              <a:rPr lang="en-US" altLang="ko-KR" b="0" i="0" strike="noStrike">
                <a:effectLst/>
                <a:latin typeface="Arial" panose="020B0604020202020204" pitchFamily="34" charset="0"/>
              </a:rPr>
              <a:t>radiant light and heat from the Sun</a:t>
            </a:r>
            <a:r>
              <a:rPr lang="en-US" altLang="ko-KR" b="0" i="0">
                <a:effectLst/>
                <a:latin typeface="Arial" panose="020B0604020202020204" pitchFamily="34" charset="0"/>
              </a:rPr>
              <a:t> </a:t>
            </a:r>
          </a:p>
          <a:p>
            <a:r>
              <a:rPr lang="en-US" altLang="ko-KR">
                <a:latin typeface="Arial" panose="020B0604020202020204" pitchFamily="34" charset="0"/>
              </a:rPr>
              <a:t>H</a:t>
            </a:r>
            <a:r>
              <a:rPr lang="en-US" altLang="ko-KR" b="0" i="0">
                <a:effectLst/>
                <a:latin typeface="Arial" panose="020B0604020202020204" pitchFamily="34" charset="0"/>
              </a:rPr>
              <a:t>arnessed using a range of ever-evolving technologies </a:t>
            </a:r>
          </a:p>
          <a:p>
            <a:pPr lvl="1">
              <a:buClrTx/>
            </a:pPr>
            <a:r>
              <a:rPr lang="en-US" altLang="ko-KR" b="0" i="0" u="none" strike="noStrike">
                <a:effectLst/>
                <a:latin typeface="Arial" panose="020B0604020202020204" pitchFamily="34" charset="0"/>
              </a:rPr>
              <a:t>solar heating</a:t>
            </a:r>
            <a:endParaRPr lang="en-US" altLang="ko-KR" b="0" i="0">
              <a:effectLst/>
              <a:latin typeface="Arial" panose="020B0604020202020204" pitchFamily="34" charset="0"/>
            </a:endParaRPr>
          </a:p>
          <a:p>
            <a:pPr lvl="1">
              <a:buClrTx/>
            </a:pPr>
            <a:r>
              <a:rPr lang="en-US" altLang="ko-KR" b="0" i="0" u="none" strike="noStrike">
                <a:effectLst/>
                <a:latin typeface="Arial" panose="020B0604020202020204" pitchFamily="34" charset="0"/>
              </a:rPr>
              <a:t>photovoltaics</a:t>
            </a:r>
            <a:endParaRPr lang="en-US" altLang="ko-KR" b="0" i="0">
              <a:effectLst/>
              <a:latin typeface="Arial" panose="020B0604020202020204" pitchFamily="34" charset="0"/>
            </a:endParaRPr>
          </a:p>
          <a:p>
            <a:pPr lvl="1">
              <a:buClrTx/>
            </a:pPr>
            <a:r>
              <a:rPr lang="en-US" altLang="ko-KR" b="0" i="0" u="none" strike="noStrike">
                <a:effectLst/>
                <a:latin typeface="Arial" panose="020B0604020202020204" pitchFamily="34" charset="0"/>
              </a:rPr>
              <a:t>solar thermal energy</a:t>
            </a:r>
            <a:endParaRPr lang="en-US" altLang="ko-KR" b="0" i="0">
              <a:effectLst/>
              <a:latin typeface="Arial" panose="020B0604020202020204" pitchFamily="34" charset="0"/>
            </a:endParaRPr>
          </a:p>
          <a:p>
            <a:pPr lvl="1">
              <a:buClrTx/>
            </a:pPr>
            <a:r>
              <a:rPr lang="en-US" altLang="ko-KR" b="0" i="0" u="none" strike="noStrike">
                <a:effectLst/>
                <a:latin typeface="Arial" panose="020B0604020202020204" pitchFamily="34" charset="0"/>
              </a:rPr>
              <a:t>solar architecture</a:t>
            </a:r>
            <a:endParaRPr lang="en-US" altLang="ko-KR" b="0" i="0">
              <a:effectLst/>
              <a:latin typeface="Arial" panose="020B0604020202020204" pitchFamily="34" charset="0"/>
            </a:endParaRPr>
          </a:p>
          <a:p>
            <a:pPr lvl="1">
              <a:buClrTx/>
            </a:pPr>
            <a:r>
              <a:rPr lang="en-US" altLang="ko-KR" b="0" i="0">
                <a:effectLst/>
                <a:latin typeface="Arial" panose="020B0604020202020204" pitchFamily="34" charset="0"/>
              </a:rPr>
              <a:t>molten salt power plants</a:t>
            </a:r>
          </a:p>
          <a:p>
            <a:pPr lvl="1">
              <a:buClrTx/>
            </a:pPr>
            <a:r>
              <a:rPr lang="en-US" altLang="ko-KR" b="0" i="0" u="none" strike="noStrike">
                <a:effectLst/>
                <a:latin typeface="Arial" panose="020B0604020202020204" pitchFamily="34" charset="0"/>
              </a:rPr>
              <a:t>artificial photosynthesis</a:t>
            </a:r>
            <a:endParaRPr lang="en-US"/>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a:p>
        </p:txBody>
      </p:sp>
      <p:pic>
        <p:nvPicPr>
          <p:cNvPr id="10" name="그림 9" descr="텍스트이(가) 표시된 사진&#10;&#10;자동 생성된 설명">
            <a:extLst>
              <a:ext uri="{FF2B5EF4-FFF2-40B4-BE49-F238E27FC236}">
                <a16:creationId xmlns:a16="http://schemas.microsoft.com/office/drawing/2014/main" id="{B9AAB9BE-942C-430F-BB4C-00B24B5F6138}"/>
              </a:ext>
            </a:extLst>
          </p:cNvPr>
          <p:cNvPicPr>
            <a:picLocks noChangeAspect="1"/>
          </p:cNvPicPr>
          <p:nvPr/>
        </p:nvPicPr>
        <p:blipFill>
          <a:blip r:embed="rId3">
            <a:alphaModFix amt="50000"/>
          </a:blip>
          <a:stretch>
            <a:fillRect/>
          </a:stretch>
        </p:blipFill>
        <p:spPr>
          <a:xfrm>
            <a:off x="3518287" y="1921668"/>
            <a:ext cx="2794000" cy="863600"/>
          </a:xfrm>
          <a:prstGeom prst="rect">
            <a:avLst/>
          </a:prstGeom>
          <a:ln>
            <a:noFill/>
          </a:ln>
          <a:effectLst>
            <a:softEdge rad="112500"/>
          </a:effectLst>
        </p:spPr>
      </p:pic>
      <p:pic>
        <p:nvPicPr>
          <p:cNvPr id="12" name="그림 11" descr="하늘, 실외, 안테나이(가) 표시된 사진&#10;&#10;자동 생성된 설명">
            <a:extLst>
              <a:ext uri="{FF2B5EF4-FFF2-40B4-BE49-F238E27FC236}">
                <a16:creationId xmlns:a16="http://schemas.microsoft.com/office/drawing/2014/main" id="{4339A51E-A26D-400C-B07F-5B98CB613D72}"/>
              </a:ext>
            </a:extLst>
          </p:cNvPr>
          <p:cNvPicPr>
            <a:picLocks noChangeAspect="1"/>
          </p:cNvPicPr>
          <p:nvPr/>
        </p:nvPicPr>
        <p:blipFill>
          <a:blip r:embed="rId4">
            <a:alphaModFix amt="50000"/>
          </a:blip>
          <a:stretch>
            <a:fillRect/>
          </a:stretch>
        </p:blipFill>
        <p:spPr>
          <a:xfrm>
            <a:off x="4502367" y="2551604"/>
            <a:ext cx="2117054" cy="1578168"/>
          </a:xfrm>
          <a:prstGeom prst="rect">
            <a:avLst/>
          </a:prstGeom>
          <a:ln>
            <a:noFill/>
          </a:ln>
          <a:effectLst>
            <a:softEdge rad="112500"/>
          </a:effectLst>
        </p:spPr>
      </p:pic>
      <p:sp>
        <p:nvSpPr>
          <p:cNvPr id="6" name="TextBox 5">
            <a:extLst>
              <a:ext uri="{FF2B5EF4-FFF2-40B4-BE49-F238E27FC236}">
                <a16:creationId xmlns:a16="http://schemas.microsoft.com/office/drawing/2014/main" id="{4D429637-ADFB-45D6-AC4C-B8CF5F240911}"/>
              </a:ext>
            </a:extLst>
          </p:cNvPr>
          <p:cNvSpPr txBox="1"/>
          <p:nvPr/>
        </p:nvSpPr>
        <p:spPr>
          <a:xfrm>
            <a:off x="678122" y="4229286"/>
            <a:ext cx="6696227" cy="261610"/>
          </a:xfrm>
          <a:prstGeom prst="rect">
            <a:avLst/>
          </a:prstGeom>
          <a:noFill/>
        </p:spPr>
        <p:txBody>
          <a:bodyPr wrap="square" rtlCol="0">
            <a:spAutoFit/>
          </a:bodyPr>
          <a:lstStyle/>
          <a:p>
            <a:r>
              <a:rPr lang="en-US" altLang="ko-KR" sz="1100" b="0" i="0" u="none" strike="noStrike">
                <a:solidFill>
                  <a:srgbClr val="3366BB"/>
                </a:solidFill>
                <a:effectLst/>
                <a:latin typeface="Arial" panose="020B0604020202020204" pitchFamily="34" charset="0"/>
                <a:hlinkClick r:id="rId5"/>
              </a:rPr>
              <a:t>"Solar Energy Perspectives: Executive Summary"</a:t>
            </a:r>
            <a:r>
              <a:rPr lang="en-US" altLang="ko-KR" sz="1100" b="0" i="0">
                <a:solidFill>
                  <a:srgbClr val="222222"/>
                </a:solidFill>
                <a:effectLst/>
                <a:latin typeface="Arial" panose="020B0604020202020204" pitchFamily="34" charset="0"/>
              </a:rPr>
              <a:t> (PDF). International Energy Agency. 2011. </a:t>
            </a:r>
            <a:endParaRPr lang="ko-KR" altLang="en-US" sz="1100"/>
          </a:p>
        </p:txBody>
      </p:sp>
      <p:pic>
        <p:nvPicPr>
          <p:cNvPr id="14" name="그림 13" descr="건물, 하늘, 실외이(가) 표시된 사진&#10;&#10;자동 생성된 설명">
            <a:extLst>
              <a:ext uri="{FF2B5EF4-FFF2-40B4-BE49-F238E27FC236}">
                <a16:creationId xmlns:a16="http://schemas.microsoft.com/office/drawing/2014/main" id="{C22CAA6E-8E9A-45D3-BA6B-D360F3A0BD7B}"/>
              </a:ext>
            </a:extLst>
          </p:cNvPr>
          <p:cNvPicPr>
            <a:picLocks noChangeAspect="1"/>
          </p:cNvPicPr>
          <p:nvPr/>
        </p:nvPicPr>
        <p:blipFill>
          <a:blip r:embed="rId6">
            <a:alphaModFix amt="50000"/>
          </a:blip>
          <a:stretch>
            <a:fillRect/>
          </a:stretch>
        </p:blipFill>
        <p:spPr>
          <a:xfrm>
            <a:off x="6312287" y="2168825"/>
            <a:ext cx="2211039" cy="1663305"/>
          </a:xfrm>
          <a:prstGeom prst="rect">
            <a:avLst/>
          </a:prstGeom>
          <a:ln>
            <a:noFill/>
          </a:ln>
          <a:effectLst>
            <a:softEdge rad="112500"/>
          </a:effectLst>
        </p:spPr>
      </p:pic>
    </p:spTree>
    <p:extLst>
      <p:ext uri="{BB962C8B-B14F-4D97-AF65-F5344CB8AC3E}">
        <p14:creationId xmlns:p14="http://schemas.microsoft.com/office/powerpoint/2010/main" val="3719325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라즈베리 파이 - 위키백과, 우리 모두의 백과사전">
            <a:extLst>
              <a:ext uri="{FF2B5EF4-FFF2-40B4-BE49-F238E27FC236}">
                <a16:creationId xmlns:a16="http://schemas.microsoft.com/office/drawing/2014/main" id="{A7C03222-B083-4BF9-BEEA-359AE2BB2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9469" y="1438041"/>
            <a:ext cx="3466029" cy="2558654"/>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4623C00B-5667-4ADD-80E6-7E16F05A3AF4}"/>
              </a:ext>
            </a:extLst>
          </p:cNvPr>
          <p:cNvSpPr>
            <a:spLocks noGrp="1"/>
          </p:cNvSpPr>
          <p:nvPr>
            <p:ph type="body" sz="quarter" idx="14"/>
          </p:nvPr>
        </p:nvSpPr>
        <p:spPr>
          <a:xfrm>
            <a:off x="444207" y="1092134"/>
            <a:ext cx="4105236" cy="2904560"/>
          </a:xfrm>
        </p:spPr>
        <p:txBody>
          <a:bodyPr vert="horz" lIns="0" tIns="0" rIns="0" bIns="0" rtlCol="0" anchor="t">
            <a:normAutofit/>
          </a:bodyPr>
          <a:lstStyle/>
          <a:p>
            <a:r>
              <a:rPr lang="en-US" altLang="ko-KR" dirty="0">
                <a:latin typeface="Franklin Gothic Medium Cond"/>
                <a:ea typeface="돋움"/>
              </a:rPr>
              <a:t>Accept </a:t>
            </a:r>
            <a:r>
              <a:rPr lang="en-US" altLang="ko-KR" dirty="0" err="1">
                <a:latin typeface="Franklin Gothic Medium Cond"/>
                <a:ea typeface="돋움"/>
              </a:rPr>
              <a:t>datas</a:t>
            </a:r>
            <a:r>
              <a:rPr lang="en-US" altLang="ko-KR" dirty="0">
                <a:latin typeface="Franklin Gothic Medium Cond"/>
                <a:ea typeface="돋움"/>
              </a:rPr>
              <a:t> coming in from "Data </a:t>
            </a:r>
            <a:r>
              <a:rPr lang="en-US" altLang="ko-KR" dirty="0" err="1">
                <a:latin typeface="Franklin Gothic Medium Cond"/>
                <a:ea typeface="돋움"/>
              </a:rPr>
              <a:t>Measurment</a:t>
            </a:r>
            <a:r>
              <a:rPr lang="en-US" altLang="ko-KR" dirty="0">
                <a:latin typeface="Franklin Gothic Medium Cond"/>
                <a:ea typeface="돋움"/>
              </a:rPr>
              <a:t> Processes"</a:t>
            </a:r>
          </a:p>
          <a:p>
            <a:pPr marL="0" indent="0">
              <a:buNone/>
            </a:pPr>
            <a:r>
              <a:rPr lang="en-US" altLang="ko-KR" dirty="0">
                <a:latin typeface="Franklin Gothic Medium Cond"/>
                <a:ea typeface="돋움"/>
              </a:rPr>
              <a:t>Ex) Solar panels, </a:t>
            </a:r>
            <a:r>
              <a:rPr lang="en-US" altLang="ko-KR" dirty="0" err="1">
                <a:latin typeface="Franklin Gothic Medium Cond"/>
                <a:ea typeface="돋움"/>
              </a:rPr>
              <a:t>electirycity</a:t>
            </a:r>
            <a:r>
              <a:rPr lang="en-US" altLang="ko-KR" dirty="0">
                <a:latin typeface="Franklin Gothic Medium Cond"/>
                <a:ea typeface="돋움"/>
              </a:rPr>
              <a:t>, temperature, </a:t>
            </a:r>
            <a:r>
              <a:rPr lang="en-US" altLang="ko-KR" dirty="0" err="1">
                <a:latin typeface="Franklin Gothic Medium Cond"/>
                <a:ea typeface="돋움"/>
              </a:rPr>
              <a:t>gps</a:t>
            </a:r>
            <a:r>
              <a:rPr lang="en-US" altLang="ko-KR" dirty="0">
                <a:latin typeface="Franklin Gothic Medium Cond"/>
                <a:ea typeface="돋움"/>
              </a:rPr>
              <a:t> info</a:t>
            </a:r>
          </a:p>
          <a:p>
            <a:r>
              <a:rPr lang="en-US" altLang="ko-KR" dirty="0">
                <a:latin typeface="Franklin Gothic Medium Cond"/>
                <a:ea typeface="돋움"/>
              </a:rPr>
              <a:t>Refine the Data , send it to both server, cloud storage for data analyzing, data storing</a:t>
            </a:r>
          </a:p>
          <a:p>
            <a:pPr marL="0" indent="0">
              <a:buNone/>
            </a:pPr>
            <a:endParaRPr lang="en-US" altLang="ko-KR" dirty="0">
              <a:latin typeface="Franklin Gothic Medium Cond"/>
              <a:ea typeface="돋움"/>
            </a:endParaRPr>
          </a:p>
          <a:p>
            <a:endParaRPr lang="ko-KR" altLang="en-US"/>
          </a:p>
        </p:txBody>
      </p:sp>
      <p:sp>
        <p:nvSpPr>
          <p:cNvPr id="4" name="슬라이드 번호 개체 틀 3">
            <a:extLst>
              <a:ext uri="{FF2B5EF4-FFF2-40B4-BE49-F238E27FC236}">
                <a16:creationId xmlns:a16="http://schemas.microsoft.com/office/drawing/2014/main" id="{066907F5-2BAF-4942-9D9E-2DED002ACDE2}"/>
              </a:ext>
            </a:extLst>
          </p:cNvPr>
          <p:cNvSpPr>
            <a:spLocks noGrp="1"/>
          </p:cNvSpPr>
          <p:nvPr>
            <p:ph type="sldNum" sz="quarter" idx="4"/>
          </p:nvPr>
        </p:nvSpPr>
        <p:spPr/>
        <p:txBody>
          <a:bodyPr/>
          <a:lstStyle/>
          <a:p>
            <a:fld id="{8A7A6979-0714-4377-B894-6BE4C2D6E202}" type="slidenum">
              <a:rPr lang="en-US" smtClean="0"/>
              <a:pPr/>
              <a:t>20</a:t>
            </a:fld>
            <a:endParaRPr lang="en-US"/>
          </a:p>
        </p:txBody>
      </p:sp>
      <p:sp>
        <p:nvSpPr>
          <p:cNvPr id="5" name="제목 4">
            <a:extLst>
              <a:ext uri="{FF2B5EF4-FFF2-40B4-BE49-F238E27FC236}">
                <a16:creationId xmlns:a16="http://schemas.microsoft.com/office/drawing/2014/main" id="{ED85C5B6-0BF4-4D85-9D40-1BFD0FEBDD0D}"/>
              </a:ext>
            </a:extLst>
          </p:cNvPr>
          <p:cNvSpPr>
            <a:spLocks noGrp="1"/>
          </p:cNvSpPr>
          <p:nvPr>
            <p:ph type="ctrTitle"/>
          </p:nvPr>
        </p:nvSpPr>
        <p:spPr/>
        <p:txBody>
          <a:bodyPr/>
          <a:lstStyle/>
          <a:p>
            <a:r>
              <a:rPr lang="en-US" altLang="ko-KR" dirty="0">
                <a:latin typeface="Franklin Gothic Medium"/>
                <a:ea typeface="돋움"/>
              </a:rPr>
              <a:t>Data transfer using </a:t>
            </a:r>
            <a:r>
              <a:rPr lang="en-US" altLang="ko-KR" dirty="0" err="1">
                <a:latin typeface="Franklin Gothic Medium"/>
                <a:ea typeface="돋움"/>
              </a:rPr>
              <a:t>rasberry</a:t>
            </a:r>
            <a:r>
              <a:rPr lang="en-US" altLang="ko-KR" dirty="0">
                <a:latin typeface="Franklin Gothic Medium"/>
                <a:ea typeface="돋움"/>
              </a:rPr>
              <a:t> pi</a:t>
            </a:r>
            <a:endParaRPr lang="en-US" altLang="ko-KR" dirty="0">
              <a:ea typeface="돋움"/>
            </a:endParaRPr>
          </a:p>
        </p:txBody>
      </p:sp>
    </p:spTree>
    <p:extLst>
      <p:ext uri="{BB962C8B-B14F-4D97-AF65-F5344CB8AC3E}">
        <p14:creationId xmlns:p14="http://schemas.microsoft.com/office/powerpoint/2010/main" val="813957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DA04-FB6A-7641-BC76-3F920E2749F6}"/>
              </a:ext>
            </a:extLst>
          </p:cNvPr>
          <p:cNvSpPr>
            <a:spLocks noGrp="1"/>
          </p:cNvSpPr>
          <p:nvPr>
            <p:ph type="ctrTitle"/>
          </p:nvPr>
        </p:nvSpPr>
        <p:spPr>
          <a:xfrm>
            <a:off x="1673858" y="1099925"/>
            <a:ext cx="5799581" cy="664797"/>
          </a:xfrm>
        </p:spPr>
        <p:txBody>
          <a:bodyPr/>
          <a:lstStyle/>
          <a:p>
            <a:r>
              <a:rPr lang="en-US" sz="4800" dirty="0">
                <a:latin typeface="Franklin Gothic Medium"/>
              </a:rPr>
              <a:t>Data Analyze</a:t>
            </a:r>
            <a:endParaRPr lang="ko-KR" altLang="en-US" dirty="0" err="1"/>
          </a:p>
        </p:txBody>
      </p:sp>
      <p:sp>
        <p:nvSpPr>
          <p:cNvPr id="5" name="Slide Number Placeholder 4">
            <a:extLst>
              <a:ext uri="{FF2B5EF4-FFF2-40B4-BE49-F238E27FC236}">
                <a16:creationId xmlns:a16="http://schemas.microsoft.com/office/drawing/2014/main" id="{29E31656-4415-2F49-B070-468DE637CC0C}"/>
              </a:ext>
            </a:extLst>
          </p:cNvPr>
          <p:cNvSpPr>
            <a:spLocks noGrp="1"/>
          </p:cNvSpPr>
          <p:nvPr>
            <p:ph type="sldNum" sz="quarter" idx="12"/>
          </p:nvPr>
        </p:nvSpPr>
        <p:spPr/>
        <p:txBody>
          <a:bodyPr/>
          <a:lstStyle/>
          <a:p>
            <a:fld id="{8A7A6979-0714-4377-B894-6BE4C2D6E202}" type="slidenum">
              <a:rPr lang="en-US" smtClean="0"/>
              <a:pPr/>
              <a:t>21</a:t>
            </a:fld>
            <a:endParaRPr lang="en-US"/>
          </a:p>
        </p:txBody>
      </p:sp>
    </p:spTree>
    <p:extLst>
      <p:ext uri="{BB962C8B-B14F-4D97-AF65-F5344CB8AC3E}">
        <p14:creationId xmlns:p14="http://schemas.microsoft.com/office/powerpoint/2010/main" val="3743314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머신러닝 라이브러리, 텐서플로우의 이해 - ITWorld Korea">
            <a:extLst>
              <a:ext uri="{FF2B5EF4-FFF2-40B4-BE49-F238E27FC236}">
                <a16:creationId xmlns:a16="http://schemas.microsoft.com/office/drawing/2014/main" id="{7F73B442-996F-4612-A1F2-5822CDBCAA0B}"/>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4815465" y="919179"/>
            <a:ext cx="1823922" cy="1520889"/>
          </a:xfrm>
          <a:prstGeom prst="rect">
            <a:avLst/>
          </a:prstGeom>
          <a:noFill/>
          <a:extLst>
            <a:ext uri="{909E8E84-426E-40DD-AFC4-6F175D3DCCD1}">
              <a14:hiddenFill xmlns:a14="http://schemas.microsoft.com/office/drawing/2010/main">
                <a:solidFill>
                  <a:srgbClr val="FFFFFF"/>
                </a:solidFill>
              </a14:hiddenFill>
            </a:ext>
          </a:extLst>
        </p:spPr>
      </p:pic>
      <p:sp>
        <p:nvSpPr>
          <p:cNvPr id="2" name="텍스트 개체 틀 1">
            <a:extLst>
              <a:ext uri="{FF2B5EF4-FFF2-40B4-BE49-F238E27FC236}">
                <a16:creationId xmlns:a16="http://schemas.microsoft.com/office/drawing/2014/main" id="{B7F4806F-7B26-445A-8A53-F9A3613CB4EE}"/>
              </a:ext>
            </a:extLst>
          </p:cNvPr>
          <p:cNvSpPr>
            <a:spLocks noGrp="1"/>
          </p:cNvSpPr>
          <p:nvPr>
            <p:ph type="body" sz="quarter" idx="14"/>
          </p:nvPr>
        </p:nvSpPr>
        <p:spPr>
          <a:xfrm>
            <a:off x="451726" y="1419422"/>
            <a:ext cx="4120275" cy="2710164"/>
          </a:xfrm>
        </p:spPr>
        <p:txBody>
          <a:bodyPr vert="horz" lIns="0" tIns="0" rIns="0" bIns="0" rtlCol="0" anchor="t">
            <a:normAutofit/>
          </a:bodyPr>
          <a:lstStyle/>
          <a:p>
            <a:r>
              <a:rPr lang="en-US" altLang="ko-KR" sz="1800" dirty="0">
                <a:latin typeface="Franklin Gothic Demi Cond"/>
                <a:ea typeface="돋움"/>
              </a:rPr>
              <a:t>Will use the </a:t>
            </a:r>
            <a:r>
              <a:rPr lang="en-US" altLang="ko-KR" sz="1800" dirty="0" err="1">
                <a:latin typeface="Franklin Gothic Demi Cond"/>
                <a:ea typeface="돋움"/>
              </a:rPr>
              <a:t>datas</a:t>
            </a:r>
            <a:r>
              <a:rPr lang="en-US" altLang="ko-KR" sz="1800" dirty="0">
                <a:latin typeface="Franklin Gothic Demi Cond"/>
                <a:ea typeface="돋움"/>
              </a:rPr>
              <a:t> stored in Cloud Storage, </a:t>
            </a:r>
            <a:r>
              <a:rPr lang="en-US" altLang="ko-KR" sz="1800" dirty="0" err="1">
                <a:latin typeface="Franklin Gothic Demi Cond"/>
                <a:ea typeface="돋움"/>
              </a:rPr>
              <a:t>datas</a:t>
            </a:r>
            <a:r>
              <a:rPr lang="en-US" altLang="ko-KR" sz="1800" dirty="0">
                <a:latin typeface="Franklin Gothic Demi Cond"/>
                <a:ea typeface="돋움"/>
              </a:rPr>
              <a:t> sent from IOT</a:t>
            </a:r>
          </a:p>
          <a:p>
            <a:r>
              <a:rPr lang="en-US" altLang="ko-KR" sz="1800" dirty="0">
                <a:latin typeface="Franklin Gothic Demi Cond"/>
                <a:ea typeface="돋움"/>
              </a:rPr>
              <a:t>Will analyze the data and get result at the backend server</a:t>
            </a:r>
          </a:p>
          <a:p>
            <a:pPr marL="0" indent="0">
              <a:buNone/>
            </a:pPr>
            <a:endParaRPr lang="ko-KR" altLang="en-US" sz="1800" dirty="0">
              <a:latin typeface="Franklin Gothic Demi Cond" panose="020B0706030402020204" pitchFamily="34" charset="0"/>
              <a:ea typeface="돋움"/>
            </a:endParaRPr>
          </a:p>
        </p:txBody>
      </p:sp>
      <p:sp>
        <p:nvSpPr>
          <p:cNvPr id="4" name="슬라이드 번호 개체 틀 3">
            <a:extLst>
              <a:ext uri="{FF2B5EF4-FFF2-40B4-BE49-F238E27FC236}">
                <a16:creationId xmlns:a16="http://schemas.microsoft.com/office/drawing/2014/main" id="{AACEE143-A877-44E2-BFE6-FFBE4620C88E}"/>
              </a:ext>
            </a:extLst>
          </p:cNvPr>
          <p:cNvSpPr>
            <a:spLocks noGrp="1"/>
          </p:cNvSpPr>
          <p:nvPr>
            <p:ph type="sldNum" sz="quarter" idx="4"/>
          </p:nvPr>
        </p:nvSpPr>
        <p:spPr/>
        <p:txBody>
          <a:bodyPr/>
          <a:lstStyle/>
          <a:p>
            <a:fld id="{8A7A6979-0714-4377-B894-6BE4C2D6E202}" type="slidenum">
              <a:rPr lang="en-US" smtClean="0"/>
              <a:pPr/>
              <a:t>22</a:t>
            </a:fld>
            <a:endParaRPr lang="en-US"/>
          </a:p>
        </p:txBody>
      </p:sp>
      <p:sp>
        <p:nvSpPr>
          <p:cNvPr id="5" name="제목 4">
            <a:extLst>
              <a:ext uri="{FF2B5EF4-FFF2-40B4-BE49-F238E27FC236}">
                <a16:creationId xmlns:a16="http://schemas.microsoft.com/office/drawing/2014/main" id="{A728B38B-7E61-454F-9FF8-93DA04ED1080}"/>
              </a:ext>
            </a:extLst>
          </p:cNvPr>
          <p:cNvSpPr>
            <a:spLocks noGrp="1"/>
          </p:cNvSpPr>
          <p:nvPr>
            <p:ph type="ctrTitle"/>
          </p:nvPr>
        </p:nvSpPr>
        <p:spPr/>
        <p:txBody>
          <a:bodyPr/>
          <a:lstStyle/>
          <a:p>
            <a:r>
              <a:rPr lang="en-US" altLang="ko-KR" dirty="0">
                <a:latin typeface="Franklin Gothic Medium"/>
                <a:ea typeface="돋움"/>
              </a:rPr>
              <a:t>Data Analyze ( Backend Server, TensorFlow )</a:t>
            </a:r>
            <a:endParaRPr lang="en-US" altLang="ko-KR" dirty="0">
              <a:ea typeface="돋움"/>
            </a:endParaRPr>
          </a:p>
        </p:txBody>
      </p:sp>
      <p:pic>
        <p:nvPicPr>
          <p:cNvPr id="3" name="그림 5">
            <a:extLst>
              <a:ext uri="{FF2B5EF4-FFF2-40B4-BE49-F238E27FC236}">
                <a16:creationId xmlns:a16="http://schemas.microsoft.com/office/drawing/2014/main" id="{24823BF0-3C5B-4F74-8EE7-21694201AC62}"/>
              </a:ext>
            </a:extLst>
          </p:cNvPr>
          <p:cNvPicPr>
            <a:picLocks noChangeAspect="1"/>
          </p:cNvPicPr>
          <p:nvPr/>
        </p:nvPicPr>
        <p:blipFill>
          <a:blip r:embed="rId3"/>
          <a:stretch>
            <a:fillRect/>
          </a:stretch>
        </p:blipFill>
        <p:spPr>
          <a:xfrm>
            <a:off x="6682037" y="1890968"/>
            <a:ext cx="2246898" cy="1361565"/>
          </a:xfrm>
          <a:prstGeom prst="rect">
            <a:avLst/>
          </a:prstGeom>
        </p:spPr>
      </p:pic>
      <p:pic>
        <p:nvPicPr>
          <p:cNvPr id="6" name="그림 7">
            <a:extLst>
              <a:ext uri="{FF2B5EF4-FFF2-40B4-BE49-F238E27FC236}">
                <a16:creationId xmlns:a16="http://schemas.microsoft.com/office/drawing/2014/main" id="{95841035-F73E-45D5-8535-332A0F38DA44}"/>
              </a:ext>
            </a:extLst>
          </p:cNvPr>
          <p:cNvPicPr>
            <a:picLocks noChangeAspect="1"/>
          </p:cNvPicPr>
          <p:nvPr/>
        </p:nvPicPr>
        <p:blipFill>
          <a:blip r:embed="rId4"/>
          <a:stretch>
            <a:fillRect/>
          </a:stretch>
        </p:blipFill>
        <p:spPr>
          <a:xfrm>
            <a:off x="4929939" y="2804344"/>
            <a:ext cx="2066424" cy="1520023"/>
          </a:xfrm>
          <a:prstGeom prst="rect">
            <a:avLst/>
          </a:prstGeom>
        </p:spPr>
      </p:pic>
    </p:spTree>
    <p:extLst>
      <p:ext uri="{BB962C8B-B14F-4D97-AF65-F5344CB8AC3E}">
        <p14:creationId xmlns:p14="http://schemas.microsoft.com/office/powerpoint/2010/main" val="2856534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DA04-FB6A-7641-BC76-3F920E2749F6}"/>
              </a:ext>
            </a:extLst>
          </p:cNvPr>
          <p:cNvSpPr>
            <a:spLocks noGrp="1"/>
          </p:cNvSpPr>
          <p:nvPr>
            <p:ph type="ctrTitle"/>
          </p:nvPr>
        </p:nvSpPr>
        <p:spPr>
          <a:xfrm>
            <a:off x="1673858" y="1099925"/>
            <a:ext cx="5799581" cy="664797"/>
          </a:xfrm>
        </p:spPr>
        <p:txBody>
          <a:bodyPr/>
          <a:lstStyle/>
          <a:p>
            <a:r>
              <a:rPr lang="en-US" sz="4800" dirty="0">
                <a:latin typeface="Franklin Gothic Medium"/>
              </a:rPr>
              <a:t>Data Visualization</a:t>
            </a:r>
            <a:endParaRPr lang="ko-KR" altLang="en-US" dirty="0" err="1"/>
          </a:p>
        </p:txBody>
      </p:sp>
      <p:sp>
        <p:nvSpPr>
          <p:cNvPr id="5" name="Slide Number Placeholder 4">
            <a:extLst>
              <a:ext uri="{FF2B5EF4-FFF2-40B4-BE49-F238E27FC236}">
                <a16:creationId xmlns:a16="http://schemas.microsoft.com/office/drawing/2014/main" id="{29E31656-4415-2F49-B070-468DE637CC0C}"/>
              </a:ext>
            </a:extLst>
          </p:cNvPr>
          <p:cNvSpPr>
            <a:spLocks noGrp="1"/>
          </p:cNvSpPr>
          <p:nvPr>
            <p:ph type="sldNum" sz="quarter" idx="12"/>
          </p:nvPr>
        </p:nvSpPr>
        <p:spPr/>
        <p:txBody>
          <a:bodyPr/>
          <a:lstStyle/>
          <a:p>
            <a:fld id="{8A7A6979-0714-4377-B894-6BE4C2D6E202}" type="slidenum">
              <a:rPr lang="en-US" smtClean="0"/>
              <a:pPr/>
              <a:t>23</a:t>
            </a:fld>
            <a:endParaRPr lang="en-US"/>
          </a:p>
        </p:txBody>
      </p:sp>
    </p:spTree>
    <p:extLst>
      <p:ext uri="{BB962C8B-B14F-4D97-AF65-F5344CB8AC3E}">
        <p14:creationId xmlns:p14="http://schemas.microsoft.com/office/powerpoint/2010/main" val="2613426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B7F4806F-7B26-445A-8A53-F9A3613CB4EE}"/>
              </a:ext>
            </a:extLst>
          </p:cNvPr>
          <p:cNvSpPr>
            <a:spLocks noGrp="1"/>
          </p:cNvSpPr>
          <p:nvPr>
            <p:ph type="body" sz="quarter" idx="14"/>
          </p:nvPr>
        </p:nvSpPr>
        <p:spPr>
          <a:xfrm>
            <a:off x="451726" y="1419422"/>
            <a:ext cx="4503781" cy="3078631"/>
          </a:xfrm>
        </p:spPr>
        <p:txBody>
          <a:bodyPr vert="horz" lIns="0" tIns="0" rIns="0" bIns="0" rtlCol="0" anchor="t">
            <a:normAutofit lnSpcReduction="10000"/>
          </a:bodyPr>
          <a:lstStyle/>
          <a:p>
            <a:r>
              <a:rPr lang="en-US" altLang="ko-KR" sz="1800" dirty="0">
                <a:latin typeface="Franklin Gothic Demi Cond"/>
                <a:ea typeface="돋움"/>
              </a:rPr>
              <a:t>Will Node Red , other frameworks to display the data </a:t>
            </a:r>
            <a:r>
              <a:rPr lang="en-US" altLang="ko-KR" sz="1800" dirty="0" err="1">
                <a:latin typeface="Franklin Gothic Demi Cond"/>
                <a:ea typeface="돋움"/>
              </a:rPr>
              <a:t>anlayzed</a:t>
            </a:r>
            <a:r>
              <a:rPr lang="en-US" altLang="ko-KR" sz="1800" dirty="0">
                <a:latin typeface="Franklin Gothic Demi Cond"/>
                <a:ea typeface="돋움"/>
              </a:rPr>
              <a:t> in the Server</a:t>
            </a:r>
          </a:p>
          <a:p>
            <a:pPr marL="0" indent="0">
              <a:buNone/>
            </a:pPr>
            <a:r>
              <a:rPr lang="en-US" altLang="ko-KR" sz="1800" dirty="0">
                <a:latin typeface="Franklin Gothic Demi Cond"/>
                <a:ea typeface="돋움"/>
              </a:rPr>
              <a:t>Ex) temperature, amount of incoming electricity per each solar power system, location of solar power system, </a:t>
            </a:r>
            <a:r>
              <a:rPr lang="en-US" altLang="ko-KR" sz="1800" dirty="0" err="1">
                <a:latin typeface="Franklin Gothic Demi Cond"/>
                <a:ea typeface="돋움"/>
              </a:rPr>
              <a:t>realtime</a:t>
            </a:r>
            <a:r>
              <a:rPr lang="en-US" altLang="ko-KR" sz="1800" dirty="0">
                <a:latin typeface="Franklin Gothic Demi Cond"/>
                <a:ea typeface="돋움"/>
              </a:rPr>
              <a:t> video of solar power system </a:t>
            </a:r>
          </a:p>
          <a:p>
            <a:r>
              <a:rPr lang="en-US" altLang="ko-KR" sz="1800" dirty="0">
                <a:latin typeface="Franklin Gothic Demi Cond"/>
                <a:ea typeface="돋움"/>
              </a:rPr>
              <a:t>Will alert the error if something goes wrong so that user can notice malfunctions in solar power system </a:t>
            </a:r>
            <a:endParaRPr lang="en-US" altLang="ko-KR" sz="1800" dirty="0">
              <a:latin typeface="Franklin Gothic Demi Cond" panose="020B0706030402020204" pitchFamily="34" charset="0"/>
              <a:ea typeface="돋움"/>
            </a:endParaRPr>
          </a:p>
          <a:p>
            <a:pPr marL="0" indent="0">
              <a:buNone/>
            </a:pPr>
            <a:r>
              <a:rPr lang="en-US" altLang="ko-KR" sz="1800" dirty="0">
                <a:latin typeface="Franklin Gothic Demi Cond"/>
                <a:ea typeface="돋움"/>
              </a:rPr>
              <a:t>Ex) if electricity goes up certain amount, will alert error such as "number 1 solar panel system, located in ~~,~~ has too much electricity coming in "</a:t>
            </a:r>
          </a:p>
          <a:p>
            <a:pPr marL="0" indent="0">
              <a:buNone/>
            </a:pPr>
            <a:endParaRPr lang="ko-KR" altLang="en-US" sz="1800" dirty="0">
              <a:latin typeface="Franklin Gothic Demi Cond" panose="020B0706030402020204" pitchFamily="34" charset="0"/>
              <a:ea typeface="돋움"/>
            </a:endParaRPr>
          </a:p>
        </p:txBody>
      </p:sp>
      <p:sp>
        <p:nvSpPr>
          <p:cNvPr id="4" name="슬라이드 번호 개체 틀 3">
            <a:extLst>
              <a:ext uri="{FF2B5EF4-FFF2-40B4-BE49-F238E27FC236}">
                <a16:creationId xmlns:a16="http://schemas.microsoft.com/office/drawing/2014/main" id="{AACEE143-A877-44E2-BFE6-FFBE4620C88E}"/>
              </a:ext>
            </a:extLst>
          </p:cNvPr>
          <p:cNvSpPr>
            <a:spLocks noGrp="1"/>
          </p:cNvSpPr>
          <p:nvPr>
            <p:ph type="sldNum" sz="quarter" idx="4"/>
          </p:nvPr>
        </p:nvSpPr>
        <p:spPr/>
        <p:txBody>
          <a:bodyPr/>
          <a:lstStyle/>
          <a:p>
            <a:fld id="{8A7A6979-0714-4377-B894-6BE4C2D6E202}" type="slidenum">
              <a:rPr lang="en-US" smtClean="0"/>
              <a:pPr/>
              <a:t>24</a:t>
            </a:fld>
            <a:endParaRPr lang="en-US"/>
          </a:p>
        </p:txBody>
      </p:sp>
      <p:sp>
        <p:nvSpPr>
          <p:cNvPr id="5" name="제목 4">
            <a:extLst>
              <a:ext uri="{FF2B5EF4-FFF2-40B4-BE49-F238E27FC236}">
                <a16:creationId xmlns:a16="http://schemas.microsoft.com/office/drawing/2014/main" id="{A728B38B-7E61-454F-9FF8-93DA04ED1080}"/>
              </a:ext>
            </a:extLst>
          </p:cNvPr>
          <p:cNvSpPr>
            <a:spLocks noGrp="1"/>
          </p:cNvSpPr>
          <p:nvPr>
            <p:ph type="ctrTitle"/>
          </p:nvPr>
        </p:nvSpPr>
        <p:spPr/>
        <p:txBody>
          <a:bodyPr/>
          <a:lstStyle/>
          <a:p>
            <a:r>
              <a:rPr lang="en-US" altLang="ko-KR" dirty="0">
                <a:latin typeface="Franklin Gothic Medium"/>
                <a:ea typeface="돋움"/>
              </a:rPr>
              <a:t>Data Visualization</a:t>
            </a:r>
            <a:endParaRPr lang="en-US" altLang="ko-KR" dirty="0">
              <a:ea typeface="돋움"/>
            </a:endParaRPr>
          </a:p>
        </p:txBody>
      </p:sp>
      <p:pic>
        <p:nvPicPr>
          <p:cNvPr id="10" name="그림 10" descr="텍스트, 실내, 바닥이(가) 표시된 사진&#10;&#10;자동 생성된 설명">
            <a:extLst>
              <a:ext uri="{FF2B5EF4-FFF2-40B4-BE49-F238E27FC236}">
                <a16:creationId xmlns:a16="http://schemas.microsoft.com/office/drawing/2014/main" id="{35C02666-5B25-41CF-927E-E0B90A8E322D}"/>
              </a:ext>
            </a:extLst>
          </p:cNvPr>
          <p:cNvPicPr>
            <a:picLocks noGrp="1" noChangeAspect="1"/>
          </p:cNvPicPr>
          <p:nvPr>
            <p:ph sz="quarter" idx="13"/>
          </p:nvPr>
        </p:nvPicPr>
        <p:blipFill>
          <a:blip r:embed="rId2"/>
          <a:stretch>
            <a:fillRect/>
          </a:stretch>
        </p:blipFill>
        <p:spPr>
          <a:xfrm>
            <a:off x="5098276" y="1342900"/>
            <a:ext cx="3279932" cy="2455257"/>
          </a:xfrm>
        </p:spPr>
      </p:pic>
    </p:spTree>
    <p:extLst>
      <p:ext uri="{BB962C8B-B14F-4D97-AF65-F5344CB8AC3E}">
        <p14:creationId xmlns:p14="http://schemas.microsoft.com/office/powerpoint/2010/main" val="273925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p:txBody>
          <a:bodyPr/>
          <a:lstStyle/>
          <a:p>
            <a:endParaRPr lang="en-US"/>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25</a:t>
            </a:fld>
            <a:endParaRPr lang="en-US"/>
          </a:p>
        </p:txBody>
      </p:sp>
      <p:sp>
        <p:nvSpPr>
          <p:cNvPr id="4" name="Text Placeholder 3">
            <a:extLst>
              <a:ext uri="{FF2B5EF4-FFF2-40B4-BE49-F238E27FC236}">
                <a16:creationId xmlns:a16="http://schemas.microsoft.com/office/drawing/2014/main" id="{B3264691-F0FD-A245-BC44-29628B8B1C7A}"/>
              </a:ext>
            </a:extLst>
          </p:cNvPr>
          <p:cNvSpPr>
            <a:spLocks noGrp="1"/>
          </p:cNvSpPr>
          <p:nvPr>
            <p:ph type="body" sz="quarter" idx="13"/>
          </p:nvPr>
        </p:nvSpPr>
        <p:spPr/>
        <p:txBody>
          <a:bodyPr/>
          <a:lstStyle/>
          <a:p>
            <a:r>
              <a:rPr lang="en-US"/>
              <a:t>Hyeongyu Lee</a:t>
            </a:r>
          </a:p>
        </p:txBody>
      </p:sp>
      <p:sp>
        <p:nvSpPr>
          <p:cNvPr id="5" name="Text Placeholder 4">
            <a:extLst>
              <a:ext uri="{FF2B5EF4-FFF2-40B4-BE49-F238E27FC236}">
                <a16:creationId xmlns:a16="http://schemas.microsoft.com/office/drawing/2014/main" id="{A022EEEB-035B-C44D-B47D-5EB367443DE4}"/>
              </a:ext>
            </a:extLst>
          </p:cNvPr>
          <p:cNvSpPr>
            <a:spLocks noGrp="1"/>
          </p:cNvSpPr>
          <p:nvPr>
            <p:ph type="body" sz="quarter" idx="14"/>
          </p:nvPr>
        </p:nvSpPr>
        <p:spPr/>
        <p:txBody>
          <a:bodyPr/>
          <a:lstStyle/>
          <a:p>
            <a:r>
              <a:rPr lang="en-US"/>
              <a:t>Student of</a:t>
            </a:r>
          </a:p>
        </p:txBody>
      </p:sp>
      <p:sp>
        <p:nvSpPr>
          <p:cNvPr id="6" name="Text Placeholder 5">
            <a:extLst>
              <a:ext uri="{FF2B5EF4-FFF2-40B4-BE49-F238E27FC236}">
                <a16:creationId xmlns:a16="http://schemas.microsoft.com/office/drawing/2014/main" id="{2ECC231E-BCD7-9B4F-8BAB-A911013C7166}"/>
              </a:ext>
            </a:extLst>
          </p:cNvPr>
          <p:cNvSpPr>
            <a:spLocks noGrp="1"/>
          </p:cNvSpPr>
          <p:nvPr>
            <p:ph type="body" sz="quarter" idx="15"/>
          </p:nvPr>
        </p:nvSpPr>
        <p:spPr/>
        <p:txBody>
          <a:bodyPr/>
          <a:lstStyle/>
          <a:p>
            <a:r>
              <a:rPr lang="en-US"/>
              <a:t>Chung-Ang University</a:t>
            </a:r>
          </a:p>
        </p:txBody>
      </p:sp>
      <p:sp>
        <p:nvSpPr>
          <p:cNvPr id="7" name="Text Placeholder 6">
            <a:extLst>
              <a:ext uri="{FF2B5EF4-FFF2-40B4-BE49-F238E27FC236}">
                <a16:creationId xmlns:a16="http://schemas.microsoft.com/office/drawing/2014/main" id="{F6F161BB-1E3C-504F-99F7-6C53532FC01E}"/>
              </a:ext>
            </a:extLst>
          </p:cNvPr>
          <p:cNvSpPr>
            <a:spLocks noGrp="1"/>
          </p:cNvSpPr>
          <p:nvPr>
            <p:ph type="body" sz="quarter" idx="16"/>
          </p:nvPr>
        </p:nvSpPr>
        <p:spPr/>
        <p:txBody>
          <a:bodyPr/>
          <a:lstStyle/>
          <a:p>
            <a:r>
              <a:rPr lang="en-US"/>
              <a:t>snicket@cau.ac.kr</a:t>
            </a:r>
          </a:p>
        </p:txBody>
      </p:sp>
    </p:spTree>
    <p:extLst>
      <p:ext uri="{BB962C8B-B14F-4D97-AF65-F5344CB8AC3E}">
        <p14:creationId xmlns:p14="http://schemas.microsoft.com/office/powerpoint/2010/main" val="15649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77F9AE0-727A-8245-A635-F759D13A23ED}"/>
              </a:ext>
            </a:extLst>
          </p:cNvPr>
          <p:cNvSpPr>
            <a:spLocks noGrp="1"/>
          </p:cNvSpPr>
          <p:nvPr>
            <p:ph type="body" sz="quarter" idx="14"/>
          </p:nvPr>
        </p:nvSpPr>
        <p:spPr>
          <a:xfrm>
            <a:off x="678123" y="3014689"/>
            <a:ext cx="2686957" cy="921601"/>
          </a:xfrm>
        </p:spPr>
        <p:txBody>
          <a:bodyPr>
            <a:normAutofit/>
          </a:bodyPr>
          <a:lstStyle/>
          <a:p>
            <a:r>
              <a:rPr lang="en-US" sz="1400"/>
              <a:t>Use Solar Cells to generate electricity</a:t>
            </a:r>
          </a:p>
          <a:p>
            <a:r>
              <a:rPr lang="en-US" sz="1400"/>
              <a:t>Cluster of solar cells make up solar panels</a:t>
            </a:r>
          </a:p>
          <a:p>
            <a:r>
              <a:rPr lang="en-US" sz="1400"/>
              <a:t>Convert sunlight into electricity</a:t>
            </a: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3</a:t>
            </a:fld>
            <a:endParaRPr lang="en-US"/>
          </a:p>
        </p:txBody>
      </p:sp>
      <p:sp>
        <p:nvSpPr>
          <p:cNvPr id="8" name="Title 1">
            <a:extLst>
              <a:ext uri="{FF2B5EF4-FFF2-40B4-BE49-F238E27FC236}">
                <a16:creationId xmlns:a16="http://schemas.microsoft.com/office/drawing/2014/main" id="{E133A861-B55A-4E40-A77E-E6DED155AD89}"/>
              </a:ext>
            </a:extLst>
          </p:cNvPr>
          <p:cNvSpPr>
            <a:spLocks noGrp="1"/>
          </p:cNvSpPr>
          <p:nvPr>
            <p:ph type="ctrTitle"/>
          </p:nvPr>
        </p:nvSpPr>
        <p:spPr>
          <a:xfrm>
            <a:off x="678122" y="318425"/>
            <a:ext cx="6925732" cy="332399"/>
          </a:xfrm>
        </p:spPr>
        <p:txBody>
          <a:bodyPr/>
          <a:lstStyle/>
          <a:p>
            <a:r>
              <a:rPr lang="en-US"/>
              <a:t>How can solar energy produce electricity?</a:t>
            </a:r>
          </a:p>
        </p:txBody>
      </p:sp>
      <p:sp>
        <p:nvSpPr>
          <p:cNvPr id="9" name="Subtitle 2">
            <a:extLst>
              <a:ext uri="{FF2B5EF4-FFF2-40B4-BE49-F238E27FC236}">
                <a16:creationId xmlns:a16="http://schemas.microsoft.com/office/drawing/2014/main" id="{3BF5E725-87D4-054C-9C18-397D0042D498}"/>
              </a:ext>
            </a:extLst>
          </p:cNvPr>
          <p:cNvSpPr>
            <a:spLocks noGrp="1"/>
          </p:cNvSpPr>
          <p:nvPr>
            <p:ph type="subTitle" idx="1"/>
          </p:nvPr>
        </p:nvSpPr>
        <p:spPr>
          <a:xfrm>
            <a:off x="678122" y="995295"/>
            <a:ext cx="7796212" cy="253916"/>
          </a:xfrm>
        </p:spPr>
        <p:txBody>
          <a:bodyPr/>
          <a:lstStyle/>
          <a:p>
            <a:r>
              <a:rPr lang="en-US"/>
              <a:t>Photovoltaics(PV) 			 vs. 	       Concentrated Solar Power(CSP)</a:t>
            </a:r>
          </a:p>
        </p:txBody>
      </p:sp>
      <p:pic>
        <p:nvPicPr>
          <p:cNvPr id="12" name="내용 개체 틀 11" descr="잔디, 태양광전지, 옥외설치물, 하늘이(가) 표시된 사진&#10;&#10;자동 생성된 설명">
            <a:extLst>
              <a:ext uri="{FF2B5EF4-FFF2-40B4-BE49-F238E27FC236}">
                <a16:creationId xmlns:a16="http://schemas.microsoft.com/office/drawing/2014/main" id="{052EA1E9-0836-45DA-BB7E-7A00DD419BDA}"/>
              </a:ext>
            </a:extLst>
          </p:cNvPr>
          <p:cNvPicPr>
            <a:picLocks noGrp="1" noChangeAspect="1"/>
          </p:cNvPicPr>
          <p:nvPr>
            <p:ph sz="quarter" idx="13"/>
          </p:nvPr>
        </p:nvPicPr>
        <p:blipFill>
          <a:blip r:embed="rId3"/>
          <a:stretch>
            <a:fillRect/>
          </a:stretch>
        </p:blipFill>
        <p:spPr>
          <a:xfrm>
            <a:off x="678123" y="1314696"/>
            <a:ext cx="2686957" cy="1699992"/>
          </a:xfrm>
        </p:spPr>
      </p:pic>
      <p:cxnSp>
        <p:nvCxnSpPr>
          <p:cNvPr id="14" name="직선 연결선 13">
            <a:extLst>
              <a:ext uri="{FF2B5EF4-FFF2-40B4-BE49-F238E27FC236}">
                <a16:creationId xmlns:a16="http://schemas.microsoft.com/office/drawing/2014/main" id="{D7F12B04-641F-426A-B5A5-419B67DFB411}"/>
              </a:ext>
            </a:extLst>
          </p:cNvPr>
          <p:cNvCxnSpPr/>
          <p:nvPr/>
        </p:nvCxnSpPr>
        <p:spPr>
          <a:xfrm>
            <a:off x="4240106" y="1335015"/>
            <a:ext cx="0" cy="165935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6" name="그림 15" descr="텍스트, 대지, 음악, 심벌즈이(가) 표시된 사진&#10;&#10;자동 생성된 설명">
            <a:extLst>
              <a:ext uri="{FF2B5EF4-FFF2-40B4-BE49-F238E27FC236}">
                <a16:creationId xmlns:a16="http://schemas.microsoft.com/office/drawing/2014/main" id="{56C619B5-582D-4B8F-8277-49A42271BF56}"/>
              </a:ext>
            </a:extLst>
          </p:cNvPr>
          <p:cNvPicPr>
            <a:picLocks noChangeAspect="1"/>
          </p:cNvPicPr>
          <p:nvPr/>
        </p:nvPicPr>
        <p:blipFill>
          <a:blip r:embed="rId4"/>
          <a:stretch>
            <a:fillRect/>
          </a:stretch>
        </p:blipFill>
        <p:spPr>
          <a:xfrm>
            <a:off x="5060847" y="1314695"/>
            <a:ext cx="2588225" cy="1699993"/>
          </a:xfrm>
          <a:prstGeom prst="rect">
            <a:avLst/>
          </a:prstGeom>
        </p:spPr>
      </p:pic>
      <p:sp>
        <p:nvSpPr>
          <p:cNvPr id="19" name="Text Placeholder 3">
            <a:extLst>
              <a:ext uri="{FF2B5EF4-FFF2-40B4-BE49-F238E27FC236}">
                <a16:creationId xmlns:a16="http://schemas.microsoft.com/office/drawing/2014/main" id="{3BE7A4FD-3C7A-4167-9DD8-2B53F853A36A}"/>
              </a:ext>
            </a:extLst>
          </p:cNvPr>
          <p:cNvSpPr txBox="1">
            <a:spLocks/>
          </p:cNvSpPr>
          <p:nvPr/>
        </p:nvSpPr>
        <p:spPr>
          <a:xfrm>
            <a:off x="5060847" y="3026541"/>
            <a:ext cx="2686957" cy="921601"/>
          </a:xfrm>
          <a:prstGeom prst="rect">
            <a:avLst/>
          </a:prstGeom>
        </p:spPr>
        <p:txBody>
          <a:bodyPr vert="horz" lIns="0" tIns="0" rIns="0" bIns="0" rtlCol="0">
            <a:normAutofit/>
          </a:bodyPr>
          <a:lstStyle>
            <a:lvl1pPr marL="205740" marR="0" indent="-205740" algn="l" defTabSz="342900" rtl="0" eaLnBrk="1" fontAlgn="auto" latinLnBrk="0" hangingPunct="1">
              <a:lnSpc>
                <a:spcPct val="100000"/>
              </a:lnSpc>
              <a:spcBef>
                <a:spcPts val="0"/>
              </a:spcBef>
              <a:spcAft>
                <a:spcPts val="0"/>
              </a:spcAft>
              <a:buClrTx/>
              <a:buSzTx/>
              <a:buFont typeface="Wingdings" charset="2"/>
              <a:buChar char="§"/>
              <a:tabLst/>
              <a:defRPr sz="1350" b="0" i="0" kern="1200" normalizeH="0" baseline="0">
                <a:solidFill>
                  <a:schemeClr val="bg1"/>
                </a:solidFill>
                <a:latin typeface="Franklin Gothic Medium Cond" panose="020B0606030402020204" pitchFamily="34" charset="0"/>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Franklin Gothic Medium" panose="020B0603020102020204" pitchFamily="34" charset="0"/>
                <a:ea typeface="+mn-ea"/>
                <a:cs typeface="+mn-cs"/>
              </a:defRPr>
            </a:lvl5pPr>
            <a:lvl6pPr marL="985838"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442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3716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a:lstStyle>
          <a:p>
            <a:r>
              <a:rPr lang="en-US" sz="1400"/>
              <a:t>Use mirrors/lenses in vast area to concentrate sunlight onto a receiver </a:t>
            </a:r>
          </a:p>
          <a:p>
            <a:r>
              <a:rPr lang="en-US" sz="1400"/>
              <a:t>Convert sunlight into heat, heat into motion, motion into electricity </a:t>
            </a:r>
          </a:p>
        </p:txBody>
      </p:sp>
      <p:sp>
        <p:nvSpPr>
          <p:cNvPr id="20" name="TextBox 19">
            <a:extLst>
              <a:ext uri="{FF2B5EF4-FFF2-40B4-BE49-F238E27FC236}">
                <a16:creationId xmlns:a16="http://schemas.microsoft.com/office/drawing/2014/main" id="{21B886DD-F8D7-4E63-9D8D-C14140B14E9D}"/>
              </a:ext>
            </a:extLst>
          </p:cNvPr>
          <p:cNvSpPr txBox="1"/>
          <p:nvPr/>
        </p:nvSpPr>
        <p:spPr>
          <a:xfrm>
            <a:off x="579390" y="4273973"/>
            <a:ext cx="7069682" cy="261610"/>
          </a:xfrm>
          <a:prstGeom prst="rect">
            <a:avLst/>
          </a:prstGeom>
          <a:noFill/>
        </p:spPr>
        <p:txBody>
          <a:bodyPr wrap="square" rtlCol="0">
            <a:spAutoFit/>
          </a:bodyPr>
          <a:lstStyle/>
          <a:p>
            <a:r>
              <a:rPr lang="en-US" altLang="ko-KR" sz="1100" b="0" i="0" u="none" strike="noStrike">
                <a:solidFill>
                  <a:srgbClr val="3366BB"/>
                </a:solidFill>
                <a:effectLst/>
                <a:latin typeface="Arial" panose="020B0604020202020204" pitchFamily="34" charset="0"/>
                <a:hlinkClick r:id="rId5"/>
              </a:rPr>
              <a:t>"How CSP Works: Tower, Trough, Fresnel or Dish"</a:t>
            </a:r>
            <a:r>
              <a:rPr lang="en-US" altLang="ko-KR" sz="1100" b="0" i="0">
                <a:solidFill>
                  <a:srgbClr val="222222"/>
                </a:solidFill>
                <a:effectLst/>
                <a:latin typeface="Arial" panose="020B0604020202020204" pitchFamily="34" charset="0"/>
              </a:rPr>
              <a:t>. </a:t>
            </a:r>
            <a:r>
              <a:rPr lang="en-US" altLang="ko-KR" sz="1100" b="0" i="1" err="1">
                <a:solidFill>
                  <a:srgbClr val="222222"/>
                </a:solidFill>
                <a:effectLst/>
                <a:latin typeface="Arial" panose="020B0604020202020204" pitchFamily="34" charset="0"/>
              </a:rPr>
              <a:t>SolarPACES</a:t>
            </a:r>
            <a:r>
              <a:rPr lang="en-US" altLang="ko-KR" sz="1100" b="0" i="0">
                <a:solidFill>
                  <a:srgbClr val="222222"/>
                </a:solidFill>
                <a:effectLst/>
                <a:latin typeface="Arial" panose="020B0604020202020204" pitchFamily="34" charset="0"/>
              </a:rPr>
              <a:t>.</a:t>
            </a:r>
            <a:endParaRPr lang="ko-KR" altLang="en-US" sz="1100"/>
          </a:p>
        </p:txBody>
      </p:sp>
    </p:spTree>
    <p:extLst>
      <p:ext uri="{BB962C8B-B14F-4D97-AF65-F5344CB8AC3E}">
        <p14:creationId xmlns:p14="http://schemas.microsoft.com/office/powerpoint/2010/main" val="3776211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DA04-FB6A-7641-BC76-3F920E2749F6}"/>
              </a:ext>
            </a:extLst>
          </p:cNvPr>
          <p:cNvSpPr>
            <a:spLocks noGrp="1"/>
          </p:cNvSpPr>
          <p:nvPr>
            <p:ph type="ctrTitle"/>
          </p:nvPr>
        </p:nvSpPr>
        <p:spPr>
          <a:xfrm>
            <a:off x="2170159" y="1099925"/>
            <a:ext cx="4814498" cy="664797"/>
          </a:xfrm>
        </p:spPr>
        <p:txBody>
          <a:bodyPr/>
          <a:lstStyle/>
          <a:p>
            <a:r>
              <a:rPr lang="en-US" sz="4800"/>
              <a:t>Photovoltaic(PV)</a:t>
            </a:r>
          </a:p>
        </p:txBody>
      </p:sp>
      <p:sp>
        <p:nvSpPr>
          <p:cNvPr id="3" name="Subtitle 2">
            <a:extLst>
              <a:ext uri="{FF2B5EF4-FFF2-40B4-BE49-F238E27FC236}">
                <a16:creationId xmlns:a16="http://schemas.microsoft.com/office/drawing/2014/main" id="{8926984C-B218-4249-B51A-4A33D6558ADF}"/>
              </a:ext>
            </a:extLst>
          </p:cNvPr>
          <p:cNvSpPr>
            <a:spLocks noGrp="1"/>
          </p:cNvSpPr>
          <p:nvPr>
            <p:ph type="subTitle" idx="1"/>
          </p:nvPr>
        </p:nvSpPr>
        <p:spPr/>
        <p:txBody>
          <a:bodyPr/>
          <a:lstStyle/>
          <a:p>
            <a:r>
              <a:rPr lang="en-US"/>
              <a:t>Features and Downsides</a:t>
            </a:r>
          </a:p>
        </p:txBody>
      </p:sp>
      <p:sp>
        <p:nvSpPr>
          <p:cNvPr id="4" name="Text Placeholder 3">
            <a:extLst>
              <a:ext uri="{FF2B5EF4-FFF2-40B4-BE49-F238E27FC236}">
                <a16:creationId xmlns:a16="http://schemas.microsoft.com/office/drawing/2014/main" id="{027F45BD-4B37-504D-BE3A-E0730842C71D}"/>
              </a:ext>
            </a:extLst>
          </p:cNvPr>
          <p:cNvSpPr>
            <a:spLocks noGrp="1"/>
          </p:cNvSpPr>
          <p:nvPr>
            <p:ph type="body" sz="quarter" idx="14"/>
          </p:nvPr>
        </p:nvSpPr>
        <p:spPr/>
        <p:txBody>
          <a:bodyPr vert="horz" lIns="0" tIns="0" rIns="0" bIns="0" rtlCol="0" anchor="t">
            <a:noAutofit/>
          </a:bodyPr>
          <a:lstStyle/>
          <a:p>
            <a:pPr algn="ctr"/>
            <a:r>
              <a:rPr lang="en-US">
                <a:latin typeface="Franklin Gothic Medium"/>
              </a:rPr>
              <a:t>Structure and Potential hazards</a:t>
            </a:r>
          </a:p>
        </p:txBody>
      </p:sp>
      <p:sp>
        <p:nvSpPr>
          <p:cNvPr id="5" name="Slide Number Placeholder 4">
            <a:extLst>
              <a:ext uri="{FF2B5EF4-FFF2-40B4-BE49-F238E27FC236}">
                <a16:creationId xmlns:a16="http://schemas.microsoft.com/office/drawing/2014/main" id="{29E31656-4415-2F49-B070-468DE637CC0C}"/>
              </a:ext>
            </a:extLst>
          </p:cNvPr>
          <p:cNvSpPr>
            <a:spLocks noGrp="1"/>
          </p:cNvSpPr>
          <p:nvPr>
            <p:ph type="sldNum" sz="quarter" idx="12"/>
          </p:nvPr>
        </p:nvSpPr>
        <p:spPr/>
        <p:txBody>
          <a:bodyPr/>
          <a:lstStyle/>
          <a:p>
            <a:fld id="{8A7A6979-0714-4377-B894-6BE4C2D6E202}" type="slidenum">
              <a:rPr lang="en-US" smtClean="0"/>
              <a:pPr/>
              <a:t>4</a:t>
            </a:fld>
            <a:endParaRPr lang="en-US"/>
          </a:p>
        </p:txBody>
      </p:sp>
    </p:spTree>
    <p:extLst>
      <p:ext uri="{BB962C8B-B14F-4D97-AF65-F5344CB8AC3E}">
        <p14:creationId xmlns:p14="http://schemas.microsoft.com/office/powerpoint/2010/main" val="170053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E0FEA08-890A-4A88-B9EE-C6336FDB514E}"/>
              </a:ext>
            </a:extLst>
          </p:cNvPr>
          <p:cNvSpPr>
            <a:spLocks noGrp="1"/>
          </p:cNvSpPr>
          <p:nvPr>
            <p:ph type="ctrTitle"/>
          </p:nvPr>
        </p:nvSpPr>
        <p:spPr>
          <a:xfrm>
            <a:off x="5573245" y="255903"/>
            <a:ext cx="2879168" cy="186974"/>
          </a:xfrm>
        </p:spPr>
        <p:txBody>
          <a:bodyPr/>
          <a:lstStyle/>
          <a:p>
            <a:r>
              <a:rPr lang="en-US" altLang="ko-KR"/>
              <a:t>Structure of PV</a:t>
            </a:r>
            <a:r>
              <a:rPr lang="ko-KR" altLang="en-US"/>
              <a:t> </a:t>
            </a:r>
            <a:r>
              <a:rPr lang="en-US" altLang="ko-KR"/>
              <a:t>solar</a:t>
            </a:r>
            <a:r>
              <a:rPr lang="ko-KR" altLang="en-US"/>
              <a:t> </a:t>
            </a:r>
            <a:r>
              <a:rPr lang="en-US" altLang="ko-KR"/>
              <a:t>energy production</a:t>
            </a:r>
            <a:endParaRPr lang="ko-KR" altLang="en-US"/>
          </a:p>
        </p:txBody>
      </p:sp>
      <p:sp>
        <p:nvSpPr>
          <p:cNvPr id="4" name="슬라이드 번호 개체 틀 3">
            <a:extLst>
              <a:ext uri="{FF2B5EF4-FFF2-40B4-BE49-F238E27FC236}">
                <a16:creationId xmlns:a16="http://schemas.microsoft.com/office/drawing/2014/main" id="{5B89BB72-15B9-41ED-89C3-F9BF7ED751AD}"/>
              </a:ext>
            </a:extLst>
          </p:cNvPr>
          <p:cNvSpPr>
            <a:spLocks noGrp="1"/>
          </p:cNvSpPr>
          <p:nvPr>
            <p:ph type="sldNum" sz="quarter" idx="12"/>
          </p:nvPr>
        </p:nvSpPr>
        <p:spPr/>
        <p:txBody>
          <a:bodyPr/>
          <a:lstStyle/>
          <a:p>
            <a:fld id="{8A7A6979-0714-4377-B894-6BE4C2D6E202}" type="slidenum">
              <a:rPr lang="en-US" smtClean="0"/>
              <a:pPr/>
              <a:t>5</a:t>
            </a:fld>
            <a:endParaRPr lang="en-US"/>
          </a:p>
        </p:txBody>
      </p:sp>
      <p:pic>
        <p:nvPicPr>
          <p:cNvPr id="24" name="그래픽 23" descr="재생 가능 에너지 단색으로 채워진">
            <a:extLst>
              <a:ext uri="{FF2B5EF4-FFF2-40B4-BE49-F238E27FC236}">
                <a16:creationId xmlns:a16="http://schemas.microsoft.com/office/drawing/2014/main" id="{71E5C8BF-B984-40D8-B1FB-0AF1F113D3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41939" y="152786"/>
            <a:ext cx="382307" cy="382307"/>
          </a:xfrm>
          <a:prstGeom prst="rect">
            <a:avLst/>
          </a:prstGeom>
        </p:spPr>
      </p:pic>
      <p:pic>
        <p:nvPicPr>
          <p:cNvPr id="26" name="그림 25">
            <a:extLst>
              <a:ext uri="{FF2B5EF4-FFF2-40B4-BE49-F238E27FC236}">
                <a16:creationId xmlns:a16="http://schemas.microsoft.com/office/drawing/2014/main" id="{D20511EE-A3F8-44A7-B7B7-5E7DB2135932}"/>
              </a:ext>
            </a:extLst>
          </p:cNvPr>
          <p:cNvPicPr>
            <a:picLocks noChangeAspect="1"/>
          </p:cNvPicPr>
          <p:nvPr/>
        </p:nvPicPr>
        <p:blipFill>
          <a:blip r:embed="rId4"/>
          <a:stretch>
            <a:fillRect/>
          </a:stretch>
        </p:blipFill>
        <p:spPr>
          <a:xfrm>
            <a:off x="1349366" y="1008779"/>
            <a:ext cx="6306952" cy="3407857"/>
          </a:xfrm>
          <a:prstGeom prst="rect">
            <a:avLst/>
          </a:prstGeom>
        </p:spPr>
      </p:pic>
    </p:spTree>
    <p:extLst>
      <p:ext uri="{BB962C8B-B14F-4D97-AF65-F5344CB8AC3E}">
        <p14:creationId xmlns:p14="http://schemas.microsoft.com/office/powerpoint/2010/main" val="1003808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내용 개체 틀 7" descr="하늘, 구름낀, 구름, 일이(가) 표시된 사진&#10;&#10;자동 생성된 설명">
            <a:extLst>
              <a:ext uri="{FF2B5EF4-FFF2-40B4-BE49-F238E27FC236}">
                <a16:creationId xmlns:a16="http://schemas.microsoft.com/office/drawing/2014/main" id="{757B3F1A-F5F8-4A9D-812D-B4A9B3B02414}"/>
              </a:ext>
            </a:extLst>
          </p:cNvPr>
          <p:cNvPicPr>
            <a:picLocks noGrp="1" noChangeAspect="1"/>
          </p:cNvPicPr>
          <p:nvPr>
            <p:ph sz="quarter" idx="13"/>
          </p:nvPr>
        </p:nvPicPr>
        <p:blipFill>
          <a:blip r:embed="rId2"/>
          <a:stretch>
            <a:fillRect/>
          </a:stretch>
        </p:blipFill>
        <p:spPr>
          <a:xfrm>
            <a:off x="3893882" y="2009600"/>
            <a:ext cx="1883771" cy="1255187"/>
          </a:xfrm>
          <a:prstGeom prst="rect">
            <a:avLst/>
          </a:prstGeom>
          <a:ln>
            <a:noFill/>
          </a:ln>
          <a:effectLst>
            <a:softEdge rad="112500"/>
          </a:effectLst>
        </p:spPr>
      </p:pic>
      <p:sp>
        <p:nvSpPr>
          <p:cNvPr id="2" name="텍스트 개체 틀 1">
            <a:extLst>
              <a:ext uri="{FF2B5EF4-FFF2-40B4-BE49-F238E27FC236}">
                <a16:creationId xmlns:a16="http://schemas.microsoft.com/office/drawing/2014/main" id="{F2A03C95-4216-498D-89A9-29F6F472C2F7}"/>
              </a:ext>
            </a:extLst>
          </p:cNvPr>
          <p:cNvSpPr>
            <a:spLocks noGrp="1"/>
          </p:cNvSpPr>
          <p:nvPr>
            <p:ph type="body" sz="quarter" idx="14"/>
          </p:nvPr>
        </p:nvSpPr>
        <p:spPr/>
        <p:txBody>
          <a:bodyPr/>
          <a:lstStyle/>
          <a:p>
            <a:r>
              <a:rPr lang="en-US" altLang="ko-KR"/>
              <a:t>It’s not 100% reliable…</a:t>
            </a:r>
          </a:p>
          <a:p>
            <a:r>
              <a:rPr lang="en-US" altLang="ko-KR"/>
              <a:t>Natural disasters can cause damage to the panels</a:t>
            </a:r>
          </a:p>
          <a:p>
            <a:pPr lvl="1">
              <a:buClrTx/>
            </a:pPr>
            <a:r>
              <a:rPr lang="en-US" altLang="ko-KR"/>
              <a:t>Sandstorm</a:t>
            </a:r>
          </a:p>
          <a:p>
            <a:pPr lvl="1">
              <a:buClrTx/>
            </a:pPr>
            <a:r>
              <a:rPr lang="en-US" altLang="ko-KR"/>
              <a:t>Hail</a:t>
            </a:r>
          </a:p>
          <a:p>
            <a:pPr lvl="1">
              <a:buClrTx/>
            </a:pPr>
            <a:r>
              <a:rPr lang="en-US" altLang="ko-KR"/>
              <a:t>Storm</a:t>
            </a:r>
          </a:p>
          <a:p>
            <a:pPr lvl="1">
              <a:buClrTx/>
            </a:pPr>
            <a:r>
              <a:rPr lang="en-US" altLang="ko-KR"/>
              <a:t>Tornado</a:t>
            </a:r>
          </a:p>
          <a:p>
            <a:pPr lvl="1">
              <a:buClrTx/>
            </a:pPr>
            <a:r>
              <a:rPr lang="en-US" altLang="ko-KR"/>
              <a:t>Flood</a:t>
            </a:r>
          </a:p>
          <a:p>
            <a:r>
              <a:rPr lang="en-US" altLang="ko-KR"/>
              <a:t>Defects found later since production</a:t>
            </a:r>
          </a:p>
          <a:p>
            <a:r>
              <a:rPr lang="en-US" altLang="ko-KR" err="1"/>
              <a:t>Etc</a:t>
            </a:r>
            <a:r>
              <a:rPr lang="en-US" altLang="ko-KR"/>
              <a:t>…</a:t>
            </a:r>
          </a:p>
        </p:txBody>
      </p:sp>
      <p:sp>
        <p:nvSpPr>
          <p:cNvPr id="4" name="슬라이드 번호 개체 틀 3">
            <a:extLst>
              <a:ext uri="{FF2B5EF4-FFF2-40B4-BE49-F238E27FC236}">
                <a16:creationId xmlns:a16="http://schemas.microsoft.com/office/drawing/2014/main" id="{3F886D8D-D294-4B85-9E3F-A15B3BBD4517}"/>
              </a:ext>
            </a:extLst>
          </p:cNvPr>
          <p:cNvSpPr>
            <a:spLocks noGrp="1"/>
          </p:cNvSpPr>
          <p:nvPr>
            <p:ph type="sldNum" sz="quarter" idx="4"/>
          </p:nvPr>
        </p:nvSpPr>
        <p:spPr/>
        <p:txBody>
          <a:bodyPr/>
          <a:lstStyle/>
          <a:p>
            <a:fld id="{8A7A6979-0714-4377-B894-6BE4C2D6E202}" type="slidenum">
              <a:rPr lang="en-US" smtClean="0"/>
              <a:pPr/>
              <a:t>6</a:t>
            </a:fld>
            <a:endParaRPr lang="en-US"/>
          </a:p>
        </p:txBody>
      </p:sp>
      <p:sp>
        <p:nvSpPr>
          <p:cNvPr id="5" name="제목 4">
            <a:extLst>
              <a:ext uri="{FF2B5EF4-FFF2-40B4-BE49-F238E27FC236}">
                <a16:creationId xmlns:a16="http://schemas.microsoft.com/office/drawing/2014/main" id="{27E99C73-9A50-4944-8FFC-8601EFAA5C49}"/>
              </a:ext>
            </a:extLst>
          </p:cNvPr>
          <p:cNvSpPr>
            <a:spLocks noGrp="1"/>
          </p:cNvSpPr>
          <p:nvPr>
            <p:ph type="ctrTitle"/>
          </p:nvPr>
        </p:nvSpPr>
        <p:spPr/>
        <p:txBody>
          <a:bodyPr/>
          <a:lstStyle/>
          <a:p>
            <a:r>
              <a:rPr lang="en-US" altLang="ko-KR"/>
              <a:t>Downsides</a:t>
            </a:r>
            <a:endParaRPr lang="ko-KR" altLang="en-US"/>
          </a:p>
        </p:txBody>
      </p:sp>
      <p:pic>
        <p:nvPicPr>
          <p:cNvPr id="12" name="그림 11" descr="실외, 자연, 강, 주위이(가) 표시된 사진&#10;&#10;자동 생성된 설명">
            <a:extLst>
              <a:ext uri="{FF2B5EF4-FFF2-40B4-BE49-F238E27FC236}">
                <a16:creationId xmlns:a16="http://schemas.microsoft.com/office/drawing/2014/main" id="{91846BE5-347D-4665-8E6F-F7EEA4CAFD96}"/>
              </a:ext>
            </a:extLst>
          </p:cNvPr>
          <p:cNvPicPr>
            <a:picLocks noChangeAspect="1"/>
          </p:cNvPicPr>
          <p:nvPr/>
        </p:nvPicPr>
        <p:blipFill>
          <a:blip r:embed="rId3"/>
          <a:stretch>
            <a:fillRect/>
          </a:stretch>
        </p:blipFill>
        <p:spPr>
          <a:xfrm>
            <a:off x="6510421" y="1423375"/>
            <a:ext cx="2003600" cy="1333062"/>
          </a:xfrm>
          <a:prstGeom prst="rect">
            <a:avLst/>
          </a:prstGeom>
          <a:ln>
            <a:noFill/>
          </a:ln>
          <a:effectLst>
            <a:softEdge rad="112500"/>
          </a:effectLst>
        </p:spPr>
      </p:pic>
      <p:pic>
        <p:nvPicPr>
          <p:cNvPr id="14" name="그림 13" descr="하늘, 실외, 구름, 구름낀이(가) 표시된 사진&#10;&#10;자동 생성된 설명">
            <a:extLst>
              <a:ext uri="{FF2B5EF4-FFF2-40B4-BE49-F238E27FC236}">
                <a16:creationId xmlns:a16="http://schemas.microsoft.com/office/drawing/2014/main" id="{6714344F-73C5-44B1-BA30-D8A9D1DD214B}"/>
              </a:ext>
            </a:extLst>
          </p:cNvPr>
          <p:cNvPicPr>
            <a:picLocks noChangeAspect="1"/>
          </p:cNvPicPr>
          <p:nvPr/>
        </p:nvPicPr>
        <p:blipFill>
          <a:blip r:embed="rId4"/>
          <a:stretch>
            <a:fillRect/>
          </a:stretch>
        </p:blipFill>
        <p:spPr>
          <a:xfrm>
            <a:off x="4816257" y="3147605"/>
            <a:ext cx="1957066" cy="1223166"/>
          </a:xfrm>
          <a:prstGeom prst="rect">
            <a:avLst/>
          </a:prstGeom>
          <a:ln>
            <a:noFill/>
          </a:ln>
          <a:effectLst>
            <a:softEdge rad="112500"/>
          </a:effectLst>
        </p:spPr>
      </p:pic>
      <p:sp>
        <p:nvSpPr>
          <p:cNvPr id="6" name="부제목 5">
            <a:extLst>
              <a:ext uri="{FF2B5EF4-FFF2-40B4-BE49-F238E27FC236}">
                <a16:creationId xmlns:a16="http://schemas.microsoft.com/office/drawing/2014/main" id="{3A33EA9A-F15F-46A6-9613-D2C0139D468F}"/>
              </a:ext>
            </a:extLst>
          </p:cNvPr>
          <p:cNvSpPr>
            <a:spLocks noGrp="1"/>
          </p:cNvSpPr>
          <p:nvPr>
            <p:ph type="subTitle" idx="1"/>
          </p:nvPr>
        </p:nvSpPr>
        <p:spPr/>
        <p:txBody>
          <a:bodyPr/>
          <a:lstStyle/>
          <a:p>
            <a:r>
              <a:rPr lang="en-US" altLang="ko-KR"/>
              <a:t>Natural causes, malfunctions and many more…</a:t>
            </a:r>
            <a:endParaRPr lang="ko-KR" altLang="en-US"/>
          </a:p>
        </p:txBody>
      </p:sp>
      <p:pic>
        <p:nvPicPr>
          <p:cNvPr id="16" name="그림 15" descr="균류, 닫기, 광장이(가) 표시된 사진&#10;&#10;자동 생성된 설명">
            <a:extLst>
              <a:ext uri="{FF2B5EF4-FFF2-40B4-BE49-F238E27FC236}">
                <a16:creationId xmlns:a16="http://schemas.microsoft.com/office/drawing/2014/main" id="{792FA7A4-936D-4F2D-BCC4-F6ACC46FFD41}"/>
              </a:ext>
            </a:extLst>
          </p:cNvPr>
          <p:cNvPicPr>
            <a:picLocks noChangeAspect="1"/>
          </p:cNvPicPr>
          <p:nvPr/>
        </p:nvPicPr>
        <p:blipFill>
          <a:blip r:embed="rId5"/>
          <a:stretch>
            <a:fillRect/>
          </a:stretch>
        </p:blipFill>
        <p:spPr>
          <a:xfrm>
            <a:off x="6526566" y="2763658"/>
            <a:ext cx="2082342" cy="1247648"/>
          </a:xfrm>
          <a:prstGeom prst="rect">
            <a:avLst/>
          </a:prstGeom>
          <a:ln>
            <a:noFill/>
          </a:ln>
          <a:effectLst>
            <a:softEdge rad="112500"/>
          </a:effectLst>
        </p:spPr>
      </p:pic>
      <p:pic>
        <p:nvPicPr>
          <p:cNvPr id="10" name="그림 9" descr="옥외설치물이(가) 표시된 사진&#10;&#10;자동 생성된 설명">
            <a:extLst>
              <a:ext uri="{FF2B5EF4-FFF2-40B4-BE49-F238E27FC236}">
                <a16:creationId xmlns:a16="http://schemas.microsoft.com/office/drawing/2014/main" id="{BF59730C-4DD3-43E6-80A1-5710141648F5}"/>
              </a:ext>
            </a:extLst>
          </p:cNvPr>
          <p:cNvPicPr>
            <a:picLocks noChangeAspect="1"/>
          </p:cNvPicPr>
          <p:nvPr/>
        </p:nvPicPr>
        <p:blipFill>
          <a:blip r:embed="rId6"/>
          <a:stretch>
            <a:fillRect/>
          </a:stretch>
        </p:blipFill>
        <p:spPr>
          <a:xfrm>
            <a:off x="5057651" y="2069494"/>
            <a:ext cx="2711343" cy="1525131"/>
          </a:xfrm>
          <a:prstGeom prst="rect">
            <a:avLst/>
          </a:prstGeom>
          <a:ln>
            <a:noFill/>
          </a:ln>
          <a:effectLst>
            <a:softEdge rad="112500"/>
          </a:effectLst>
        </p:spPr>
      </p:pic>
    </p:spTree>
    <p:extLst>
      <p:ext uri="{BB962C8B-B14F-4D97-AF65-F5344CB8AC3E}">
        <p14:creationId xmlns:p14="http://schemas.microsoft.com/office/powerpoint/2010/main" val="789085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4DA04-FB6A-7641-BC76-3F920E2749F6}"/>
              </a:ext>
            </a:extLst>
          </p:cNvPr>
          <p:cNvSpPr>
            <a:spLocks noGrp="1"/>
          </p:cNvSpPr>
          <p:nvPr>
            <p:ph type="ctrTitle"/>
          </p:nvPr>
        </p:nvSpPr>
        <p:spPr>
          <a:xfrm>
            <a:off x="2170159" y="1099925"/>
            <a:ext cx="4814498" cy="664797"/>
          </a:xfrm>
        </p:spPr>
        <p:txBody>
          <a:bodyPr/>
          <a:lstStyle/>
          <a:p>
            <a:r>
              <a:rPr lang="en-US" sz="4800">
                <a:latin typeface="Impact"/>
              </a:rPr>
              <a:t>Main issue</a:t>
            </a:r>
            <a:endParaRPr lang="en-US" sz="4800"/>
          </a:p>
        </p:txBody>
      </p:sp>
      <p:sp>
        <p:nvSpPr>
          <p:cNvPr id="3" name="Subtitle 2">
            <a:extLst>
              <a:ext uri="{FF2B5EF4-FFF2-40B4-BE49-F238E27FC236}">
                <a16:creationId xmlns:a16="http://schemas.microsoft.com/office/drawing/2014/main" id="{8926984C-B218-4249-B51A-4A33D6558ADF}"/>
              </a:ext>
            </a:extLst>
          </p:cNvPr>
          <p:cNvSpPr>
            <a:spLocks noGrp="1"/>
          </p:cNvSpPr>
          <p:nvPr>
            <p:ph type="subTitle" idx="1"/>
          </p:nvPr>
        </p:nvSpPr>
        <p:spPr/>
        <p:txBody>
          <a:bodyPr/>
          <a:lstStyle/>
          <a:p>
            <a:r>
              <a:rPr lang="en-US">
                <a:latin typeface="Impact"/>
              </a:rPr>
              <a:t>Lifespan</a:t>
            </a:r>
            <a:endParaRPr lang="en-US"/>
          </a:p>
        </p:txBody>
      </p:sp>
      <p:sp>
        <p:nvSpPr>
          <p:cNvPr id="4" name="Text Placeholder 3">
            <a:extLst>
              <a:ext uri="{FF2B5EF4-FFF2-40B4-BE49-F238E27FC236}">
                <a16:creationId xmlns:a16="http://schemas.microsoft.com/office/drawing/2014/main" id="{027F45BD-4B37-504D-BE3A-E0730842C71D}"/>
              </a:ext>
            </a:extLst>
          </p:cNvPr>
          <p:cNvSpPr>
            <a:spLocks noGrp="1"/>
          </p:cNvSpPr>
          <p:nvPr>
            <p:ph type="body" sz="quarter" idx="14"/>
          </p:nvPr>
        </p:nvSpPr>
        <p:spPr/>
        <p:txBody>
          <a:bodyPr vert="horz" lIns="0" tIns="0" rIns="0" bIns="0" rtlCol="0" anchor="t">
            <a:noAutofit/>
          </a:bodyPr>
          <a:lstStyle/>
          <a:p>
            <a:pPr algn="ctr"/>
            <a:r>
              <a:rPr lang="en-US">
                <a:latin typeface="Franklin Gothic Medium"/>
              </a:rPr>
              <a:t>Prevent</a:t>
            </a:r>
          </a:p>
          <a:p>
            <a:pPr algn="ctr"/>
            <a:r>
              <a:rPr lang="en-US">
                <a:latin typeface="Franklin Gothic Medium"/>
              </a:rPr>
              <a:t>Problems</a:t>
            </a:r>
            <a:endParaRPr lang="en-US"/>
          </a:p>
          <a:p>
            <a:pPr algn="ctr"/>
            <a:r>
              <a:rPr lang="en-US">
                <a:latin typeface="Franklin Gothic Medium"/>
              </a:rPr>
              <a:t>Solving</a:t>
            </a:r>
          </a:p>
          <a:p>
            <a:pPr algn="ctr"/>
            <a:r>
              <a:rPr lang="en-US">
                <a:latin typeface="Franklin Gothic Medium"/>
              </a:rPr>
              <a:t>Prototype</a:t>
            </a:r>
          </a:p>
        </p:txBody>
      </p:sp>
      <p:sp>
        <p:nvSpPr>
          <p:cNvPr id="5" name="Slide Number Placeholder 4">
            <a:extLst>
              <a:ext uri="{FF2B5EF4-FFF2-40B4-BE49-F238E27FC236}">
                <a16:creationId xmlns:a16="http://schemas.microsoft.com/office/drawing/2014/main" id="{29E31656-4415-2F49-B070-468DE637CC0C}"/>
              </a:ext>
            </a:extLst>
          </p:cNvPr>
          <p:cNvSpPr>
            <a:spLocks noGrp="1"/>
          </p:cNvSpPr>
          <p:nvPr>
            <p:ph type="sldNum" sz="quarter" idx="12"/>
          </p:nvPr>
        </p:nvSpPr>
        <p:spPr/>
        <p:txBody>
          <a:bodyPr/>
          <a:lstStyle/>
          <a:p>
            <a:fld id="{8A7A6979-0714-4377-B894-6BE4C2D6E202}" type="slidenum">
              <a:rPr lang="en-US" smtClean="0"/>
              <a:pPr/>
              <a:t>7</a:t>
            </a:fld>
            <a:endParaRPr lang="en-US"/>
          </a:p>
        </p:txBody>
      </p:sp>
    </p:spTree>
    <p:extLst>
      <p:ext uri="{BB962C8B-B14F-4D97-AF65-F5344CB8AC3E}">
        <p14:creationId xmlns:p14="http://schemas.microsoft.com/office/powerpoint/2010/main" val="2064262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7568B7E-B5BF-4E54-A676-08CFDCC85C56}"/>
              </a:ext>
            </a:extLst>
          </p:cNvPr>
          <p:cNvSpPr>
            <a:spLocks noGrp="1"/>
          </p:cNvSpPr>
          <p:nvPr>
            <p:ph type="ctrTitle"/>
          </p:nvPr>
        </p:nvSpPr>
        <p:spPr>
          <a:xfrm>
            <a:off x="678122" y="318425"/>
            <a:ext cx="6925732" cy="332399"/>
          </a:xfrm>
        </p:spPr>
        <p:txBody>
          <a:bodyPr/>
          <a:lstStyle/>
          <a:p>
            <a:r>
              <a:rPr lang="en-US" altLang="ko-KR"/>
              <a:t>How to monitor and prevent potential problems?</a:t>
            </a:r>
            <a:endParaRPr lang="ko-KR" altLang="en-US"/>
          </a:p>
        </p:txBody>
      </p:sp>
      <p:sp>
        <p:nvSpPr>
          <p:cNvPr id="3" name="부제목 2">
            <a:extLst>
              <a:ext uri="{FF2B5EF4-FFF2-40B4-BE49-F238E27FC236}">
                <a16:creationId xmlns:a16="http://schemas.microsoft.com/office/drawing/2014/main" id="{6FD5E0B1-45CC-4909-B5F5-10027F80B1DE}"/>
              </a:ext>
            </a:extLst>
          </p:cNvPr>
          <p:cNvSpPr>
            <a:spLocks noGrp="1"/>
          </p:cNvSpPr>
          <p:nvPr>
            <p:ph type="subTitle" idx="1"/>
          </p:nvPr>
        </p:nvSpPr>
        <p:spPr/>
        <p:txBody>
          <a:bodyPr/>
          <a:lstStyle/>
          <a:p>
            <a:r>
              <a:rPr lang="en-US" altLang="ko-KR"/>
              <a:t>Cooperation with IoT devices!</a:t>
            </a:r>
            <a:endParaRPr lang="ko-KR" altLang="en-US"/>
          </a:p>
        </p:txBody>
      </p:sp>
      <p:sp>
        <p:nvSpPr>
          <p:cNvPr id="4" name="텍스트 개체 틀 3">
            <a:extLst>
              <a:ext uri="{FF2B5EF4-FFF2-40B4-BE49-F238E27FC236}">
                <a16:creationId xmlns:a16="http://schemas.microsoft.com/office/drawing/2014/main" id="{381C9A7C-7418-4BC9-9D8C-AEBC085EAE99}"/>
              </a:ext>
            </a:extLst>
          </p:cNvPr>
          <p:cNvSpPr>
            <a:spLocks noGrp="1"/>
          </p:cNvSpPr>
          <p:nvPr>
            <p:ph type="body" sz="quarter" idx="14"/>
          </p:nvPr>
        </p:nvSpPr>
        <p:spPr/>
        <p:txBody>
          <a:bodyPr/>
          <a:lstStyle/>
          <a:p>
            <a:r>
              <a:rPr lang="en-US" altLang="ko-KR"/>
              <a:t>Monitor the production of electricity 24/7</a:t>
            </a:r>
          </a:p>
          <a:p>
            <a:r>
              <a:rPr lang="en-US" altLang="ko-KR"/>
              <a:t>Receive weather forecast information in the area of the installation</a:t>
            </a:r>
          </a:p>
          <a:p>
            <a:r>
              <a:rPr lang="en-US" altLang="ko-KR"/>
              <a:t>Surveillance camera to send photo hourly</a:t>
            </a:r>
          </a:p>
          <a:p>
            <a:r>
              <a:rPr lang="en-US" altLang="ko-KR"/>
              <a:t>Use GPS sensors to indicate the locations of each device</a:t>
            </a:r>
          </a:p>
          <a:p>
            <a:r>
              <a:rPr lang="en-US" altLang="ko-KR"/>
              <a:t>Etc.</a:t>
            </a:r>
          </a:p>
          <a:p>
            <a:endParaRPr lang="en-US" altLang="ko-KR"/>
          </a:p>
          <a:p>
            <a:pPr marL="0" indent="0" algn="r">
              <a:buNone/>
            </a:pPr>
            <a:endParaRPr lang="en-US" altLang="ko-KR"/>
          </a:p>
        </p:txBody>
      </p:sp>
      <p:sp>
        <p:nvSpPr>
          <p:cNvPr id="5" name="슬라이드 번호 개체 틀 4">
            <a:extLst>
              <a:ext uri="{FF2B5EF4-FFF2-40B4-BE49-F238E27FC236}">
                <a16:creationId xmlns:a16="http://schemas.microsoft.com/office/drawing/2014/main" id="{6C118AEC-12F1-4372-9AB9-ADD9D0B4063A}"/>
              </a:ext>
            </a:extLst>
          </p:cNvPr>
          <p:cNvSpPr>
            <a:spLocks noGrp="1"/>
          </p:cNvSpPr>
          <p:nvPr>
            <p:ph type="sldNum" sz="quarter" idx="4"/>
          </p:nvPr>
        </p:nvSpPr>
        <p:spPr/>
        <p:txBody>
          <a:bodyPr/>
          <a:lstStyle/>
          <a:p>
            <a:fld id="{8A7A6979-0714-4377-B894-6BE4C2D6E202}" type="slidenum">
              <a:rPr lang="en-US" smtClean="0"/>
              <a:pPr/>
              <a:t>8</a:t>
            </a:fld>
            <a:endParaRPr lang="en-US"/>
          </a:p>
        </p:txBody>
      </p:sp>
      <p:grpSp>
        <p:nvGrpSpPr>
          <p:cNvPr id="34" name="그룹 33">
            <a:extLst>
              <a:ext uri="{FF2B5EF4-FFF2-40B4-BE49-F238E27FC236}">
                <a16:creationId xmlns:a16="http://schemas.microsoft.com/office/drawing/2014/main" id="{AE30C00A-322C-49F8-9018-B22845127BFA}"/>
              </a:ext>
            </a:extLst>
          </p:cNvPr>
          <p:cNvGrpSpPr/>
          <p:nvPr/>
        </p:nvGrpSpPr>
        <p:grpSpPr>
          <a:xfrm>
            <a:off x="1231058" y="2340585"/>
            <a:ext cx="5534463" cy="1652588"/>
            <a:chOff x="1231058" y="2340585"/>
            <a:chExt cx="5534463" cy="1652588"/>
          </a:xfrm>
        </p:grpSpPr>
        <p:grpSp>
          <p:nvGrpSpPr>
            <p:cNvPr id="14" name="그룹 13">
              <a:extLst>
                <a:ext uri="{FF2B5EF4-FFF2-40B4-BE49-F238E27FC236}">
                  <a16:creationId xmlns:a16="http://schemas.microsoft.com/office/drawing/2014/main" id="{36C0420A-D2BD-4995-A74A-7C64ABC0ED0A}"/>
                </a:ext>
              </a:extLst>
            </p:cNvPr>
            <p:cNvGrpSpPr/>
            <p:nvPr/>
          </p:nvGrpSpPr>
          <p:grpSpPr>
            <a:xfrm>
              <a:off x="2120522" y="2349618"/>
              <a:ext cx="914400" cy="914400"/>
              <a:chOff x="1358054" y="3116158"/>
              <a:chExt cx="914400" cy="914400"/>
            </a:xfrm>
          </p:grpSpPr>
          <p:pic>
            <p:nvPicPr>
              <p:cNvPr id="7" name="그래픽 6" descr="계기 단색으로 채워진">
                <a:extLst>
                  <a:ext uri="{FF2B5EF4-FFF2-40B4-BE49-F238E27FC236}">
                    <a16:creationId xmlns:a16="http://schemas.microsoft.com/office/drawing/2014/main" id="{B3AA4F1F-07C7-46AC-B004-88161F1382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8054" y="3116158"/>
                <a:ext cx="914400" cy="914400"/>
              </a:xfrm>
              <a:prstGeom prst="rect">
                <a:avLst/>
              </a:prstGeom>
            </p:spPr>
          </p:pic>
          <p:pic>
            <p:nvPicPr>
              <p:cNvPr id="13" name="그래픽 12" descr="번개 표시 단색으로 채워진">
                <a:extLst>
                  <a:ext uri="{FF2B5EF4-FFF2-40B4-BE49-F238E27FC236}">
                    <a16:creationId xmlns:a16="http://schemas.microsoft.com/office/drawing/2014/main" id="{9EE4371E-AD5B-4E7D-8A3A-60CAC3A4F2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96907" y="3451223"/>
                <a:ext cx="404072" cy="404072"/>
              </a:xfrm>
              <a:prstGeom prst="rect">
                <a:avLst/>
              </a:prstGeom>
            </p:spPr>
          </p:pic>
        </p:grpSp>
        <p:pic>
          <p:nvPicPr>
            <p:cNvPr id="18" name="그래픽 17" descr="태양열 전지판 단색으로 채워진">
              <a:extLst>
                <a:ext uri="{FF2B5EF4-FFF2-40B4-BE49-F238E27FC236}">
                  <a16:creationId xmlns:a16="http://schemas.microsoft.com/office/drawing/2014/main" id="{5F443C10-3A31-4D9E-AF78-AF9538FD75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31058" y="2939419"/>
              <a:ext cx="914400" cy="914400"/>
            </a:xfrm>
            <a:prstGeom prst="rect">
              <a:avLst/>
            </a:prstGeom>
          </p:spPr>
        </p:pic>
        <p:pic>
          <p:nvPicPr>
            <p:cNvPr id="22" name="그래픽 21" descr="WiFi 단색으로 채워진">
              <a:extLst>
                <a:ext uri="{FF2B5EF4-FFF2-40B4-BE49-F238E27FC236}">
                  <a16:creationId xmlns:a16="http://schemas.microsoft.com/office/drawing/2014/main" id="{53A01945-501D-4BBF-979E-197621F69E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69607" y="2340585"/>
              <a:ext cx="914400" cy="914400"/>
            </a:xfrm>
            <a:prstGeom prst="rect">
              <a:avLst/>
            </a:prstGeom>
          </p:spPr>
        </p:pic>
        <p:grpSp>
          <p:nvGrpSpPr>
            <p:cNvPr id="33" name="그룹 32">
              <a:extLst>
                <a:ext uri="{FF2B5EF4-FFF2-40B4-BE49-F238E27FC236}">
                  <a16:creationId xmlns:a16="http://schemas.microsoft.com/office/drawing/2014/main" id="{2D85C08C-5355-4732-A78B-9725E3C4F350}"/>
                </a:ext>
              </a:extLst>
            </p:cNvPr>
            <p:cNvGrpSpPr/>
            <p:nvPr/>
          </p:nvGrpSpPr>
          <p:grpSpPr>
            <a:xfrm>
              <a:off x="2883866" y="3051294"/>
              <a:ext cx="1237434" cy="914400"/>
              <a:chOff x="2883866" y="3027229"/>
              <a:chExt cx="1237434" cy="914400"/>
            </a:xfrm>
          </p:grpSpPr>
          <p:pic>
            <p:nvPicPr>
              <p:cNvPr id="24" name="그래픽 23" descr="핀 있는 지도 단색으로 채워진">
                <a:extLst>
                  <a:ext uri="{FF2B5EF4-FFF2-40B4-BE49-F238E27FC236}">
                    <a16:creationId xmlns:a16="http://schemas.microsoft.com/office/drawing/2014/main" id="{C3E5415F-844D-470A-9A02-A5F8539400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83866" y="3027229"/>
                <a:ext cx="914400" cy="914400"/>
              </a:xfrm>
              <a:prstGeom prst="rect">
                <a:avLst/>
              </a:prstGeom>
            </p:spPr>
          </p:pic>
          <p:pic>
            <p:nvPicPr>
              <p:cNvPr id="26" name="그래픽 25" descr="체크 인 단색으로 채워진">
                <a:extLst>
                  <a:ext uri="{FF2B5EF4-FFF2-40B4-BE49-F238E27FC236}">
                    <a16:creationId xmlns:a16="http://schemas.microsoft.com/office/drawing/2014/main" id="{C8B68CFF-FC8C-4D55-A064-3C042F6A18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55067" y="3475395"/>
                <a:ext cx="466233" cy="466233"/>
              </a:xfrm>
              <a:prstGeom prst="rect">
                <a:avLst/>
              </a:prstGeom>
            </p:spPr>
          </p:pic>
        </p:grpSp>
        <p:pic>
          <p:nvPicPr>
            <p:cNvPr id="28" name="그래픽 27" descr="구름 윤곽선">
              <a:extLst>
                <a:ext uri="{FF2B5EF4-FFF2-40B4-BE49-F238E27FC236}">
                  <a16:creationId xmlns:a16="http://schemas.microsoft.com/office/drawing/2014/main" id="{8220B670-226D-4D9F-BF9C-74A3985C74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17845" y="2340585"/>
              <a:ext cx="914400" cy="914400"/>
            </a:xfrm>
            <a:prstGeom prst="rect">
              <a:avLst/>
            </a:prstGeom>
          </p:spPr>
        </p:pic>
        <p:pic>
          <p:nvPicPr>
            <p:cNvPr id="30" name="그래픽 29" descr="온도계 단색으로 채워진">
              <a:extLst>
                <a:ext uri="{FF2B5EF4-FFF2-40B4-BE49-F238E27FC236}">
                  <a16:creationId xmlns:a16="http://schemas.microsoft.com/office/drawing/2014/main" id="{D4AA036E-C683-489A-B93C-CE5D4CD3FDA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51121" y="3078773"/>
              <a:ext cx="914400" cy="914400"/>
            </a:xfrm>
            <a:prstGeom prst="rect">
              <a:avLst/>
            </a:prstGeom>
          </p:spPr>
        </p:pic>
        <p:pic>
          <p:nvPicPr>
            <p:cNvPr id="32" name="그래픽 31" descr="보안 카메라 단색으로 채워진">
              <a:extLst>
                <a:ext uri="{FF2B5EF4-FFF2-40B4-BE49-F238E27FC236}">
                  <a16:creationId xmlns:a16="http://schemas.microsoft.com/office/drawing/2014/main" id="{56178193-DBE1-41E9-9B44-7BFB410827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340404" y="3046745"/>
              <a:ext cx="914400" cy="914400"/>
            </a:xfrm>
            <a:prstGeom prst="rect">
              <a:avLst/>
            </a:prstGeom>
          </p:spPr>
        </p:pic>
      </p:grpSp>
    </p:spTree>
    <p:extLst>
      <p:ext uri="{BB962C8B-B14F-4D97-AF65-F5344CB8AC3E}">
        <p14:creationId xmlns:p14="http://schemas.microsoft.com/office/powerpoint/2010/main" val="306660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9AD673-B716-4773-AE9D-DE553EB3B060}"/>
              </a:ext>
            </a:extLst>
          </p:cNvPr>
          <p:cNvSpPr>
            <a:spLocks noGrp="1"/>
          </p:cNvSpPr>
          <p:nvPr>
            <p:ph type="ctrTitle"/>
          </p:nvPr>
        </p:nvSpPr>
        <p:spPr>
          <a:xfrm>
            <a:off x="5573245" y="255903"/>
            <a:ext cx="2879168" cy="186974"/>
          </a:xfrm>
        </p:spPr>
        <p:txBody>
          <a:bodyPr/>
          <a:lstStyle/>
          <a:p>
            <a:r>
              <a:rPr lang="en-US" altLang="ko-KR"/>
              <a:t>Abstraction</a:t>
            </a:r>
            <a:r>
              <a:rPr lang="ko-KR" altLang="en-US"/>
              <a:t> </a:t>
            </a:r>
            <a:r>
              <a:rPr lang="en-US" altLang="ko-KR"/>
              <a:t>of</a:t>
            </a:r>
            <a:r>
              <a:rPr lang="ko-KR" altLang="en-US"/>
              <a:t> </a:t>
            </a:r>
            <a:r>
              <a:rPr lang="en-US" altLang="ko-KR"/>
              <a:t>IoT</a:t>
            </a:r>
            <a:r>
              <a:rPr lang="ko-KR" altLang="en-US"/>
              <a:t> </a:t>
            </a:r>
            <a:r>
              <a:rPr lang="en-US" altLang="ko-KR"/>
              <a:t>device</a:t>
            </a:r>
            <a:r>
              <a:rPr lang="ko-KR" altLang="en-US"/>
              <a:t> </a:t>
            </a:r>
            <a:r>
              <a:rPr lang="en-US" altLang="ko-KR"/>
              <a:t>and</a:t>
            </a:r>
            <a:r>
              <a:rPr lang="ko-KR" altLang="en-US"/>
              <a:t> </a:t>
            </a:r>
            <a:r>
              <a:rPr lang="en-US" altLang="ko-KR"/>
              <a:t>its</a:t>
            </a:r>
            <a:r>
              <a:rPr lang="ko-KR" altLang="en-US"/>
              <a:t> </a:t>
            </a:r>
            <a:r>
              <a:rPr lang="en-US" altLang="ko-KR"/>
              <a:t>sensors</a:t>
            </a:r>
            <a:endParaRPr lang="ko-KR" altLang="en-US"/>
          </a:p>
        </p:txBody>
      </p:sp>
      <p:sp>
        <p:nvSpPr>
          <p:cNvPr id="4" name="슬라이드 번호 개체 틀 3">
            <a:extLst>
              <a:ext uri="{FF2B5EF4-FFF2-40B4-BE49-F238E27FC236}">
                <a16:creationId xmlns:a16="http://schemas.microsoft.com/office/drawing/2014/main" id="{FD1B8481-80A5-4A7D-AB1A-C575CB426079}"/>
              </a:ext>
            </a:extLst>
          </p:cNvPr>
          <p:cNvSpPr>
            <a:spLocks noGrp="1"/>
          </p:cNvSpPr>
          <p:nvPr>
            <p:ph type="sldNum" sz="quarter" idx="12"/>
          </p:nvPr>
        </p:nvSpPr>
        <p:spPr/>
        <p:txBody>
          <a:bodyPr/>
          <a:lstStyle/>
          <a:p>
            <a:fld id="{8A7A6979-0714-4377-B894-6BE4C2D6E202}" type="slidenum">
              <a:rPr lang="en-US" smtClean="0"/>
              <a:pPr/>
              <a:t>9</a:t>
            </a:fld>
            <a:endParaRPr lang="en-US"/>
          </a:p>
        </p:txBody>
      </p:sp>
      <p:grpSp>
        <p:nvGrpSpPr>
          <p:cNvPr id="106" name="그룹 105">
            <a:extLst>
              <a:ext uri="{FF2B5EF4-FFF2-40B4-BE49-F238E27FC236}">
                <a16:creationId xmlns:a16="http://schemas.microsoft.com/office/drawing/2014/main" id="{BF2E8213-3835-4A45-8429-BBE3B8716D08}"/>
              </a:ext>
            </a:extLst>
          </p:cNvPr>
          <p:cNvGrpSpPr/>
          <p:nvPr/>
        </p:nvGrpSpPr>
        <p:grpSpPr>
          <a:xfrm>
            <a:off x="961220" y="548947"/>
            <a:ext cx="7369802" cy="3843262"/>
            <a:chOff x="961220" y="548947"/>
            <a:chExt cx="7369802" cy="3843262"/>
          </a:xfrm>
        </p:grpSpPr>
        <p:grpSp>
          <p:nvGrpSpPr>
            <p:cNvPr id="110" name="그룹 109">
              <a:extLst>
                <a:ext uri="{FF2B5EF4-FFF2-40B4-BE49-F238E27FC236}">
                  <a16:creationId xmlns:a16="http://schemas.microsoft.com/office/drawing/2014/main" id="{D0EAA980-1A37-405F-8098-C504D32A149A}"/>
                </a:ext>
              </a:extLst>
            </p:cNvPr>
            <p:cNvGrpSpPr/>
            <p:nvPr/>
          </p:nvGrpSpPr>
          <p:grpSpPr>
            <a:xfrm>
              <a:off x="961220" y="548947"/>
              <a:ext cx="7369802" cy="3843262"/>
              <a:chOff x="961220" y="548947"/>
              <a:chExt cx="7369802" cy="3843262"/>
            </a:xfrm>
          </p:grpSpPr>
          <p:grpSp>
            <p:nvGrpSpPr>
              <p:cNvPr id="26" name="그룹 25">
                <a:extLst>
                  <a:ext uri="{FF2B5EF4-FFF2-40B4-BE49-F238E27FC236}">
                    <a16:creationId xmlns:a16="http://schemas.microsoft.com/office/drawing/2014/main" id="{B90EA27E-D897-41F8-94B4-C7B348EF7FBA}"/>
                  </a:ext>
                </a:extLst>
              </p:cNvPr>
              <p:cNvGrpSpPr/>
              <p:nvPr/>
            </p:nvGrpSpPr>
            <p:grpSpPr>
              <a:xfrm>
                <a:off x="3133567" y="2001466"/>
                <a:ext cx="1026541" cy="1059013"/>
                <a:chOff x="3856121" y="917566"/>
                <a:chExt cx="1026541" cy="1059013"/>
              </a:xfrm>
            </p:grpSpPr>
            <p:pic>
              <p:nvPicPr>
                <p:cNvPr id="18" name="그래픽 17" descr="사물 인터넷 단색으로 채워진">
                  <a:extLst>
                    <a:ext uri="{FF2B5EF4-FFF2-40B4-BE49-F238E27FC236}">
                      <a16:creationId xmlns:a16="http://schemas.microsoft.com/office/drawing/2014/main" id="{39AC0449-3F10-404C-BEA2-18BA79B7E2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67573" y="917566"/>
                  <a:ext cx="914400" cy="914400"/>
                </a:xfrm>
                <a:prstGeom prst="rect">
                  <a:avLst/>
                </a:prstGeom>
              </p:spPr>
            </p:pic>
            <p:sp>
              <p:nvSpPr>
                <p:cNvPr id="25" name="TextBox 24">
                  <a:extLst>
                    <a:ext uri="{FF2B5EF4-FFF2-40B4-BE49-F238E27FC236}">
                      <a16:creationId xmlns:a16="http://schemas.microsoft.com/office/drawing/2014/main" id="{6F653E6F-3A3C-4178-8F52-688674BF4785}"/>
                    </a:ext>
                  </a:extLst>
                </p:cNvPr>
                <p:cNvSpPr txBox="1"/>
                <p:nvPr/>
              </p:nvSpPr>
              <p:spPr>
                <a:xfrm>
                  <a:off x="3856121" y="1714969"/>
                  <a:ext cx="1026541" cy="261610"/>
                </a:xfrm>
                <a:prstGeom prst="rect">
                  <a:avLst/>
                </a:prstGeom>
                <a:noFill/>
              </p:spPr>
              <p:txBody>
                <a:bodyPr wrap="square" rtlCol="0">
                  <a:spAutoFit/>
                </a:bodyPr>
                <a:lstStyle/>
                <a:p>
                  <a:r>
                    <a:rPr lang="en-US" altLang="ko-KR" sz="1100"/>
                    <a:t>The Internet</a:t>
                  </a:r>
                  <a:endParaRPr lang="ko-KR" altLang="en-US" sz="1100"/>
                </a:p>
              </p:txBody>
            </p:sp>
          </p:grpSp>
          <p:grpSp>
            <p:nvGrpSpPr>
              <p:cNvPr id="28" name="그룹 27">
                <a:extLst>
                  <a:ext uri="{FF2B5EF4-FFF2-40B4-BE49-F238E27FC236}">
                    <a16:creationId xmlns:a16="http://schemas.microsoft.com/office/drawing/2014/main" id="{0941EA6E-8260-43FF-A80C-CD403A002890}"/>
                  </a:ext>
                </a:extLst>
              </p:cNvPr>
              <p:cNvGrpSpPr/>
              <p:nvPr/>
            </p:nvGrpSpPr>
            <p:grpSpPr>
              <a:xfrm>
                <a:off x="5606824" y="1921845"/>
                <a:ext cx="794894" cy="943982"/>
                <a:chOff x="3963828" y="2012398"/>
                <a:chExt cx="794894" cy="943982"/>
              </a:xfrm>
            </p:grpSpPr>
            <p:grpSp>
              <p:nvGrpSpPr>
                <p:cNvPr id="24" name="그룹 23">
                  <a:extLst>
                    <a:ext uri="{FF2B5EF4-FFF2-40B4-BE49-F238E27FC236}">
                      <a16:creationId xmlns:a16="http://schemas.microsoft.com/office/drawing/2014/main" id="{240511F2-8CE7-4D92-ACEB-A55764DF997F}"/>
                    </a:ext>
                  </a:extLst>
                </p:cNvPr>
                <p:cNvGrpSpPr/>
                <p:nvPr/>
              </p:nvGrpSpPr>
              <p:grpSpPr>
                <a:xfrm>
                  <a:off x="4016587" y="2012398"/>
                  <a:ext cx="742135" cy="804006"/>
                  <a:chOff x="4097867" y="873931"/>
                  <a:chExt cx="742135" cy="804006"/>
                </a:xfrm>
              </p:grpSpPr>
              <p:pic>
                <p:nvPicPr>
                  <p:cNvPr id="12" name="그래픽 11" descr="WiFi 단색으로 채워진">
                    <a:extLst>
                      <a:ext uri="{FF2B5EF4-FFF2-40B4-BE49-F238E27FC236}">
                        <a16:creationId xmlns:a16="http://schemas.microsoft.com/office/drawing/2014/main" id="{4E552F6A-19BA-4933-BC98-527A41E7D0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03998" y="873931"/>
                    <a:ext cx="536004" cy="536004"/>
                  </a:xfrm>
                  <a:prstGeom prst="rect">
                    <a:avLst/>
                  </a:prstGeom>
                </p:spPr>
              </p:pic>
              <p:pic>
                <p:nvPicPr>
                  <p:cNvPr id="20" name="그래픽 19" descr="프로세서 단색으로 채워진">
                    <a:extLst>
                      <a:ext uri="{FF2B5EF4-FFF2-40B4-BE49-F238E27FC236}">
                        <a16:creationId xmlns:a16="http://schemas.microsoft.com/office/drawing/2014/main" id="{2CC210F0-CE41-4C68-85F1-0A78C58EFA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7867" y="1141933"/>
                    <a:ext cx="536004" cy="536004"/>
                  </a:xfrm>
                  <a:prstGeom prst="rect">
                    <a:avLst/>
                  </a:prstGeom>
                </p:spPr>
              </p:pic>
            </p:grpSp>
            <p:sp>
              <p:nvSpPr>
                <p:cNvPr id="27" name="TextBox 26">
                  <a:extLst>
                    <a:ext uri="{FF2B5EF4-FFF2-40B4-BE49-F238E27FC236}">
                      <a16:creationId xmlns:a16="http://schemas.microsoft.com/office/drawing/2014/main" id="{8CEFC0FC-11E9-4ED7-A402-8E16D9653969}"/>
                    </a:ext>
                  </a:extLst>
                </p:cNvPr>
                <p:cNvSpPr txBox="1"/>
                <p:nvPr/>
              </p:nvSpPr>
              <p:spPr>
                <a:xfrm>
                  <a:off x="3963828" y="2694770"/>
                  <a:ext cx="641522" cy="261610"/>
                </a:xfrm>
                <a:prstGeom prst="rect">
                  <a:avLst/>
                </a:prstGeom>
                <a:noFill/>
              </p:spPr>
              <p:txBody>
                <a:bodyPr wrap="none" rtlCol="0">
                  <a:spAutoFit/>
                </a:bodyPr>
                <a:lstStyle/>
                <a:p>
                  <a:r>
                    <a:rPr lang="en-US" altLang="ko-KR" sz="1100"/>
                    <a:t>IoT Hub</a:t>
                  </a:r>
                  <a:endParaRPr lang="ko-KR" altLang="en-US" sz="1100"/>
                </a:p>
              </p:txBody>
            </p:sp>
          </p:grpSp>
          <p:grpSp>
            <p:nvGrpSpPr>
              <p:cNvPr id="30" name="그룹 29">
                <a:extLst>
                  <a:ext uri="{FF2B5EF4-FFF2-40B4-BE49-F238E27FC236}">
                    <a16:creationId xmlns:a16="http://schemas.microsoft.com/office/drawing/2014/main" id="{40CFD353-AEFE-4195-8E46-CA59175986A5}"/>
                  </a:ext>
                </a:extLst>
              </p:cNvPr>
              <p:cNvGrpSpPr/>
              <p:nvPr/>
            </p:nvGrpSpPr>
            <p:grpSpPr>
              <a:xfrm>
                <a:off x="7273272" y="548947"/>
                <a:ext cx="868983" cy="712681"/>
                <a:chOff x="3129133" y="3242927"/>
                <a:chExt cx="868983" cy="712681"/>
              </a:xfrm>
            </p:grpSpPr>
            <p:pic>
              <p:nvPicPr>
                <p:cNvPr id="14" name="그래픽 13" descr="표식 단색으로 채워진">
                  <a:extLst>
                    <a:ext uri="{FF2B5EF4-FFF2-40B4-BE49-F238E27FC236}">
                      <a16:creationId xmlns:a16="http://schemas.microsoft.com/office/drawing/2014/main" id="{1DDDCCA0-A50C-4982-8846-676A108935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79798" y="3242927"/>
                  <a:ext cx="536004" cy="536004"/>
                </a:xfrm>
                <a:prstGeom prst="rect">
                  <a:avLst/>
                </a:prstGeom>
              </p:spPr>
            </p:pic>
            <p:sp>
              <p:nvSpPr>
                <p:cNvPr id="29" name="TextBox 28">
                  <a:extLst>
                    <a:ext uri="{FF2B5EF4-FFF2-40B4-BE49-F238E27FC236}">
                      <a16:creationId xmlns:a16="http://schemas.microsoft.com/office/drawing/2014/main" id="{4075C2AB-E4B8-4BB9-B4B7-CBAE5BBE8414}"/>
                    </a:ext>
                  </a:extLst>
                </p:cNvPr>
                <p:cNvSpPr txBox="1"/>
                <p:nvPr/>
              </p:nvSpPr>
              <p:spPr>
                <a:xfrm>
                  <a:off x="3129133" y="3693998"/>
                  <a:ext cx="868983" cy="261610"/>
                </a:xfrm>
                <a:prstGeom prst="rect">
                  <a:avLst/>
                </a:prstGeom>
                <a:noFill/>
              </p:spPr>
              <p:txBody>
                <a:bodyPr wrap="square" rtlCol="0">
                  <a:spAutoFit/>
                </a:bodyPr>
                <a:lstStyle/>
                <a:p>
                  <a:r>
                    <a:rPr lang="en-US" altLang="ko-KR" sz="1100"/>
                    <a:t>GPS device</a:t>
                  </a:r>
                  <a:endParaRPr lang="ko-KR" altLang="en-US" sz="1100"/>
                </a:p>
              </p:txBody>
            </p:sp>
          </p:grpSp>
          <p:grpSp>
            <p:nvGrpSpPr>
              <p:cNvPr id="32" name="그룹 31">
                <a:extLst>
                  <a:ext uri="{FF2B5EF4-FFF2-40B4-BE49-F238E27FC236}">
                    <a16:creationId xmlns:a16="http://schemas.microsoft.com/office/drawing/2014/main" id="{DA16DCF6-7D95-4C3B-9B3B-1A86109181AD}"/>
                  </a:ext>
                </a:extLst>
              </p:cNvPr>
              <p:cNvGrpSpPr/>
              <p:nvPr/>
            </p:nvGrpSpPr>
            <p:grpSpPr>
              <a:xfrm>
                <a:off x="7304481" y="1321827"/>
                <a:ext cx="1026541" cy="1295040"/>
                <a:chOff x="3435653" y="3445270"/>
                <a:chExt cx="1026541" cy="1295040"/>
              </a:xfrm>
            </p:grpSpPr>
            <p:pic>
              <p:nvPicPr>
                <p:cNvPr id="6" name="그래픽 5" descr="온도계 단색으로 채워진">
                  <a:extLst>
                    <a:ext uri="{FF2B5EF4-FFF2-40B4-BE49-F238E27FC236}">
                      <a16:creationId xmlns:a16="http://schemas.microsoft.com/office/drawing/2014/main" id="{F3D83FF1-BA20-4A9E-B2C4-03A4EE3FB2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60380" y="3445270"/>
                  <a:ext cx="536005" cy="536005"/>
                </a:xfrm>
                <a:prstGeom prst="rect">
                  <a:avLst/>
                </a:prstGeom>
              </p:spPr>
            </p:pic>
            <p:sp>
              <p:nvSpPr>
                <p:cNvPr id="31" name="TextBox 30">
                  <a:extLst>
                    <a:ext uri="{FF2B5EF4-FFF2-40B4-BE49-F238E27FC236}">
                      <a16:creationId xmlns:a16="http://schemas.microsoft.com/office/drawing/2014/main" id="{845C8DB2-5DCF-410A-8F04-A5CD297BA2E0}"/>
                    </a:ext>
                  </a:extLst>
                </p:cNvPr>
                <p:cNvSpPr txBox="1"/>
                <p:nvPr/>
              </p:nvSpPr>
              <p:spPr>
                <a:xfrm>
                  <a:off x="3435653" y="3970869"/>
                  <a:ext cx="1026541" cy="769441"/>
                </a:xfrm>
                <a:prstGeom prst="rect">
                  <a:avLst/>
                </a:prstGeom>
                <a:noFill/>
              </p:spPr>
              <p:txBody>
                <a:bodyPr wrap="square" rtlCol="0">
                  <a:spAutoFit/>
                </a:bodyPr>
                <a:lstStyle/>
                <a:p>
                  <a:r>
                    <a:rPr lang="en-US" altLang="ko-KR" sz="1100"/>
                    <a:t>Temperature</a:t>
                  </a:r>
                </a:p>
                <a:p>
                  <a:r>
                    <a:rPr lang="en-US" altLang="ko-KR" sz="1100"/>
                    <a:t>/humidity </a:t>
                  </a:r>
                </a:p>
                <a:p>
                  <a:r>
                    <a:rPr lang="en-US" altLang="ko-KR" sz="1100"/>
                    <a:t>monitoring </a:t>
                  </a:r>
                </a:p>
                <a:p>
                  <a:r>
                    <a:rPr lang="en-US" altLang="ko-KR" sz="1100"/>
                    <a:t>device</a:t>
                  </a:r>
                  <a:endParaRPr lang="ko-KR" altLang="en-US" sz="1100"/>
                </a:p>
              </p:txBody>
            </p:sp>
          </p:grpSp>
          <p:grpSp>
            <p:nvGrpSpPr>
              <p:cNvPr id="34" name="그룹 33">
                <a:extLst>
                  <a:ext uri="{FF2B5EF4-FFF2-40B4-BE49-F238E27FC236}">
                    <a16:creationId xmlns:a16="http://schemas.microsoft.com/office/drawing/2014/main" id="{CDA8CCAC-4121-491C-BA44-CC17A6588B39}"/>
                  </a:ext>
                </a:extLst>
              </p:cNvPr>
              <p:cNvGrpSpPr/>
              <p:nvPr/>
            </p:nvGrpSpPr>
            <p:grpSpPr>
              <a:xfrm>
                <a:off x="7208425" y="2632272"/>
                <a:ext cx="739849" cy="877430"/>
                <a:chOff x="4168181" y="3366992"/>
                <a:chExt cx="739849" cy="877430"/>
              </a:xfrm>
            </p:grpSpPr>
            <p:pic>
              <p:nvPicPr>
                <p:cNvPr id="16" name="그래픽 15" descr="조리개 단색으로 채워진">
                  <a:extLst>
                    <a:ext uri="{FF2B5EF4-FFF2-40B4-BE49-F238E27FC236}">
                      <a16:creationId xmlns:a16="http://schemas.microsoft.com/office/drawing/2014/main" id="{AEAE7DB6-21AF-4E28-9445-95D8434650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72025" y="3366992"/>
                  <a:ext cx="536005" cy="536005"/>
                </a:xfrm>
                <a:prstGeom prst="rect">
                  <a:avLst/>
                </a:prstGeom>
              </p:spPr>
            </p:pic>
            <p:sp>
              <p:nvSpPr>
                <p:cNvPr id="33" name="TextBox 32">
                  <a:extLst>
                    <a:ext uri="{FF2B5EF4-FFF2-40B4-BE49-F238E27FC236}">
                      <a16:creationId xmlns:a16="http://schemas.microsoft.com/office/drawing/2014/main" id="{5DC14ABA-FEE6-4990-9D47-85E125515064}"/>
                    </a:ext>
                  </a:extLst>
                </p:cNvPr>
                <p:cNvSpPr txBox="1"/>
                <p:nvPr/>
              </p:nvSpPr>
              <p:spPr>
                <a:xfrm>
                  <a:off x="4168181" y="3982812"/>
                  <a:ext cx="636713" cy="261610"/>
                </a:xfrm>
                <a:prstGeom prst="rect">
                  <a:avLst/>
                </a:prstGeom>
                <a:noFill/>
              </p:spPr>
              <p:txBody>
                <a:bodyPr wrap="none" rtlCol="0">
                  <a:spAutoFit/>
                </a:bodyPr>
                <a:lstStyle/>
                <a:p>
                  <a:r>
                    <a:rPr lang="en-US" altLang="ko-KR" sz="1100"/>
                    <a:t>camera</a:t>
                  </a:r>
                  <a:endParaRPr lang="ko-KR" altLang="en-US" sz="1100"/>
                </a:p>
              </p:txBody>
            </p:sp>
          </p:grpSp>
          <p:grpSp>
            <p:nvGrpSpPr>
              <p:cNvPr id="37" name="그룹 36">
                <a:extLst>
                  <a:ext uri="{FF2B5EF4-FFF2-40B4-BE49-F238E27FC236}">
                    <a16:creationId xmlns:a16="http://schemas.microsoft.com/office/drawing/2014/main" id="{6C5F3605-82FA-4978-90DA-5D2D0C0EECD4}"/>
                  </a:ext>
                </a:extLst>
              </p:cNvPr>
              <p:cNvGrpSpPr/>
              <p:nvPr/>
            </p:nvGrpSpPr>
            <p:grpSpPr>
              <a:xfrm>
                <a:off x="6142428" y="3556097"/>
                <a:ext cx="1702710" cy="836112"/>
                <a:chOff x="4947479" y="3347490"/>
                <a:chExt cx="1702710" cy="836112"/>
              </a:xfrm>
            </p:grpSpPr>
            <p:pic>
              <p:nvPicPr>
                <p:cNvPr id="22" name="그래픽 21" descr="태양열 전지판 단색으로 채워진">
                  <a:extLst>
                    <a:ext uri="{FF2B5EF4-FFF2-40B4-BE49-F238E27FC236}">
                      <a16:creationId xmlns:a16="http://schemas.microsoft.com/office/drawing/2014/main" id="{9C8D03F6-55CE-4A8E-8ABF-7453E458126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03686" y="3347490"/>
                  <a:ext cx="377105" cy="377105"/>
                </a:xfrm>
                <a:prstGeom prst="rect">
                  <a:avLst/>
                </a:prstGeom>
              </p:spPr>
            </p:pic>
            <p:grpSp>
              <p:nvGrpSpPr>
                <p:cNvPr id="36" name="그룹 35">
                  <a:extLst>
                    <a:ext uri="{FF2B5EF4-FFF2-40B4-BE49-F238E27FC236}">
                      <a16:creationId xmlns:a16="http://schemas.microsoft.com/office/drawing/2014/main" id="{836842B1-2CAD-40D1-9A8C-471E37B2387D}"/>
                    </a:ext>
                  </a:extLst>
                </p:cNvPr>
                <p:cNvGrpSpPr/>
                <p:nvPr/>
              </p:nvGrpSpPr>
              <p:grpSpPr>
                <a:xfrm>
                  <a:off x="4947479" y="3527198"/>
                  <a:ext cx="1702710" cy="656404"/>
                  <a:chOff x="4886519" y="3563198"/>
                  <a:chExt cx="1702710" cy="656404"/>
                </a:xfrm>
              </p:grpSpPr>
              <p:grpSp>
                <p:nvGrpSpPr>
                  <p:cNvPr id="23" name="그룹 22">
                    <a:extLst>
                      <a:ext uri="{FF2B5EF4-FFF2-40B4-BE49-F238E27FC236}">
                        <a16:creationId xmlns:a16="http://schemas.microsoft.com/office/drawing/2014/main" id="{FC270195-656B-4115-B9E9-80897FE2E349}"/>
                      </a:ext>
                    </a:extLst>
                  </p:cNvPr>
                  <p:cNvGrpSpPr/>
                  <p:nvPr/>
                </p:nvGrpSpPr>
                <p:grpSpPr>
                  <a:xfrm>
                    <a:off x="5465621" y="3563198"/>
                    <a:ext cx="536005" cy="536005"/>
                    <a:chOff x="3775677" y="2853097"/>
                    <a:chExt cx="536005" cy="536005"/>
                  </a:xfrm>
                </p:grpSpPr>
                <p:pic>
                  <p:nvPicPr>
                    <p:cNvPr id="8" name="그래픽 7" descr="번개 표시 단색으로 채워진">
                      <a:extLst>
                        <a:ext uri="{FF2B5EF4-FFF2-40B4-BE49-F238E27FC236}">
                          <a16:creationId xmlns:a16="http://schemas.microsoft.com/office/drawing/2014/main" id="{27DD19F4-D319-4D95-87EA-3B8824BEDD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73775" y="3121099"/>
                      <a:ext cx="174155" cy="174155"/>
                    </a:xfrm>
                    <a:prstGeom prst="rect">
                      <a:avLst/>
                    </a:prstGeom>
                  </p:spPr>
                </p:pic>
                <p:pic>
                  <p:nvPicPr>
                    <p:cNvPr id="10" name="그래픽 9" descr="계기 단색으로 채워진">
                      <a:extLst>
                        <a:ext uri="{FF2B5EF4-FFF2-40B4-BE49-F238E27FC236}">
                          <a16:creationId xmlns:a16="http://schemas.microsoft.com/office/drawing/2014/main" id="{9BB2BEE8-6E1C-4B45-8230-91023DF4372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75677" y="2853097"/>
                      <a:ext cx="536005" cy="536005"/>
                    </a:xfrm>
                    <a:prstGeom prst="rect">
                      <a:avLst/>
                    </a:prstGeom>
                  </p:spPr>
                </p:pic>
              </p:grpSp>
              <p:sp>
                <p:nvSpPr>
                  <p:cNvPr id="35" name="TextBox 34">
                    <a:extLst>
                      <a:ext uri="{FF2B5EF4-FFF2-40B4-BE49-F238E27FC236}">
                        <a16:creationId xmlns:a16="http://schemas.microsoft.com/office/drawing/2014/main" id="{EB82B3C9-3AF7-46AF-A733-39EE2B3AF083}"/>
                      </a:ext>
                    </a:extLst>
                  </p:cNvPr>
                  <p:cNvSpPr txBox="1"/>
                  <p:nvPr/>
                </p:nvSpPr>
                <p:spPr>
                  <a:xfrm>
                    <a:off x="4886519" y="3957992"/>
                    <a:ext cx="1702710" cy="261610"/>
                  </a:xfrm>
                  <a:prstGeom prst="rect">
                    <a:avLst/>
                  </a:prstGeom>
                  <a:noFill/>
                </p:spPr>
                <p:txBody>
                  <a:bodyPr wrap="none" rtlCol="0">
                    <a:spAutoFit/>
                  </a:bodyPr>
                  <a:lstStyle/>
                  <a:p>
                    <a:r>
                      <a:rPr lang="en-US" altLang="ko-KR" sz="1100"/>
                      <a:t>Power measuring devices</a:t>
                    </a:r>
                    <a:endParaRPr lang="ko-KR" altLang="en-US" sz="1100"/>
                  </a:p>
                </p:txBody>
              </p:sp>
            </p:grpSp>
          </p:grpSp>
          <p:cxnSp>
            <p:nvCxnSpPr>
              <p:cNvPr id="39" name="직선 연결선 38">
                <a:extLst>
                  <a:ext uri="{FF2B5EF4-FFF2-40B4-BE49-F238E27FC236}">
                    <a16:creationId xmlns:a16="http://schemas.microsoft.com/office/drawing/2014/main" id="{0DC486D5-BE08-4F39-818F-84FA3920E7ED}"/>
                  </a:ext>
                </a:extLst>
              </p:cNvPr>
              <p:cNvCxnSpPr>
                <a:cxnSpLocks/>
                <a:stCxn id="20" idx="3"/>
                <a:endCxn id="14" idx="1"/>
              </p:cNvCxnSpPr>
              <p:nvPr/>
            </p:nvCxnSpPr>
            <p:spPr>
              <a:xfrm flipV="1">
                <a:off x="6195587" y="816949"/>
                <a:ext cx="1228350" cy="1640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279AD5C-C856-4262-8473-FD0B74FF45FB}"/>
                  </a:ext>
                </a:extLst>
              </p:cNvPr>
              <p:cNvCxnSpPr>
                <a:cxnSpLocks/>
                <a:stCxn id="20" idx="3"/>
                <a:endCxn id="6" idx="1"/>
              </p:cNvCxnSpPr>
              <p:nvPr/>
            </p:nvCxnSpPr>
            <p:spPr>
              <a:xfrm flipV="1">
                <a:off x="6195587" y="1589830"/>
                <a:ext cx="1233621" cy="868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0189913B-5D21-4A59-9CEA-BE1EB00EFD0F}"/>
                  </a:ext>
                </a:extLst>
              </p:cNvPr>
              <p:cNvCxnSpPr>
                <a:cxnSpLocks/>
                <a:stCxn id="20" idx="3"/>
                <a:endCxn id="16" idx="1"/>
              </p:cNvCxnSpPr>
              <p:nvPr/>
            </p:nvCxnSpPr>
            <p:spPr>
              <a:xfrm>
                <a:off x="6195587" y="2457849"/>
                <a:ext cx="1216682" cy="442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111592E7-0EE3-4A3B-B1DF-45655DEB3B12}"/>
                  </a:ext>
                </a:extLst>
              </p:cNvPr>
              <p:cNvCxnSpPr>
                <a:cxnSpLocks/>
                <a:stCxn id="20" idx="3"/>
                <a:endCxn id="10" idx="1"/>
              </p:cNvCxnSpPr>
              <p:nvPr/>
            </p:nvCxnSpPr>
            <p:spPr>
              <a:xfrm>
                <a:off x="6195587" y="2457849"/>
                <a:ext cx="525943" cy="15459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2BD84C75-C0A4-4EED-A984-97E6F3B5F0F8}"/>
                  </a:ext>
                </a:extLst>
              </p:cNvPr>
              <p:cNvCxnSpPr>
                <a:cxnSpLocks/>
                <a:stCxn id="18" idx="3"/>
                <a:endCxn id="20" idx="1"/>
              </p:cNvCxnSpPr>
              <p:nvPr/>
            </p:nvCxnSpPr>
            <p:spPr>
              <a:xfrm flipV="1">
                <a:off x="4059419" y="2457849"/>
                <a:ext cx="1600164" cy="817"/>
              </a:xfrm>
              <a:prstGeom prst="line">
                <a:avLst/>
              </a:prstGeom>
            </p:spPr>
            <p:style>
              <a:lnRef idx="1">
                <a:schemeClr val="accent1"/>
              </a:lnRef>
              <a:fillRef idx="0">
                <a:schemeClr val="accent1"/>
              </a:fillRef>
              <a:effectRef idx="0">
                <a:schemeClr val="accent1"/>
              </a:effectRef>
              <a:fontRef idx="minor">
                <a:schemeClr val="tx1"/>
              </a:fontRef>
            </p:style>
          </p:cxnSp>
          <p:grpSp>
            <p:nvGrpSpPr>
              <p:cNvPr id="80" name="그룹 79">
                <a:extLst>
                  <a:ext uri="{FF2B5EF4-FFF2-40B4-BE49-F238E27FC236}">
                    <a16:creationId xmlns:a16="http://schemas.microsoft.com/office/drawing/2014/main" id="{7796B611-16A4-4981-8204-46EDCE29FDEA}"/>
                  </a:ext>
                </a:extLst>
              </p:cNvPr>
              <p:cNvGrpSpPr/>
              <p:nvPr/>
            </p:nvGrpSpPr>
            <p:grpSpPr>
              <a:xfrm>
                <a:off x="1624707" y="3206304"/>
                <a:ext cx="841596" cy="810587"/>
                <a:chOff x="1098762" y="3219820"/>
                <a:chExt cx="841596" cy="810587"/>
              </a:xfrm>
            </p:grpSpPr>
            <p:pic>
              <p:nvPicPr>
                <p:cNvPr id="73" name="그래픽 72" descr="컴퓨터 단색으로 채워진">
                  <a:extLst>
                    <a:ext uri="{FF2B5EF4-FFF2-40B4-BE49-F238E27FC236}">
                      <a16:creationId xmlns:a16="http://schemas.microsoft.com/office/drawing/2014/main" id="{C22ABF2F-CC67-457A-9CA6-F6D0B2216AE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8762" y="3219820"/>
                  <a:ext cx="525945" cy="525945"/>
                </a:xfrm>
                <a:prstGeom prst="rect">
                  <a:avLst/>
                </a:prstGeom>
              </p:spPr>
            </p:pic>
            <p:pic>
              <p:nvPicPr>
                <p:cNvPr id="75" name="그래픽 74" descr="랩톱 단색으로 채워진">
                  <a:extLst>
                    <a:ext uri="{FF2B5EF4-FFF2-40B4-BE49-F238E27FC236}">
                      <a16:creationId xmlns:a16="http://schemas.microsoft.com/office/drawing/2014/main" id="{E5A87031-400C-44FE-875C-3E03D7BF799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67246" y="3611598"/>
                  <a:ext cx="418809" cy="418809"/>
                </a:xfrm>
                <a:prstGeom prst="rect">
                  <a:avLst/>
                </a:prstGeom>
              </p:spPr>
            </p:pic>
            <p:pic>
              <p:nvPicPr>
                <p:cNvPr id="79" name="그래픽 78" descr="스마트폰 단색으로 채워진">
                  <a:extLst>
                    <a:ext uri="{FF2B5EF4-FFF2-40B4-BE49-F238E27FC236}">
                      <a16:creationId xmlns:a16="http://schemas.microsoft.com/office/drawing/2014/main" id="{B2ECD28B-1438-4D49-83F9-8D48A3C6B96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19573" y="3515252"/>
                  <a:ext cx="320785" cy="320785"/>
                </a:xfrm>
                <a:prstGeom prst="rect">
                  <a:avLst/>
                </a:prstGeom>
              </p:spPr>
            </p:pic>
          </p:grpSp>
          <p:grpSp>
            <p:nvGrpSpPr>
              <p:cNvPr id="82" name="그룹 81">
                <a:extLst>
                  <a:ext uri="{FF2B5EF4-FFF2-40B4-BE49-F238E27FC236}">
                    <a16:creationId xmlns:a16="http://schemas.microsoft.com/office/drawing/2014/main" id="{FBD18115-2FAE-4F21-A180-6B1A00A786F6}"/>
                  </a:ext>
                </a:extLst>
              </p:cNvPr>
              <p:cNvGrpSpPr/>
              <p:nvPr/>
            </p:nvGrpSpPr>
            <p:grpSpPr>
              <a:xfrm>
                <a:off x="961220" y="1133126"/>
                <a:ext cx="1507144" cy="1056721"/>
                <a:chOff x="1260400" y="864627"/>
                <a:chExt cx="1507144" cy="1056721"/>
              </a:xfrm>
            </p:grpSpPr>
            <p:pic>
              <p:nvPicPr>
                <p:cNvPr id="77" name="그래픽 76" descr="서버 단색으로 채워진">
                  <a:extLst>
                    <a:ext uri="{FF2B5EF4-FFF2-40B4-BE49-F238E27FC236}">
                      <a16:creationId xmlns:a16="http://schemas.microsoft.com/office/drawing/2014/main" id="{78250A50-E93B-488C-9D50-C430C68BF46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556772" y="864627"/>
                  <a:ext cx="914400" cy="914400"/>
                </a:xfrm>
                <a:prstGeom prst="rect">
                  <a:avLst/>
                </a:prstGeom>
              </p:spPr>
            </p:pic>
            <p:sp>
              <p:nvSpPr>
                <p:cNvPr id="81" name="TextBox 80">
                  <a:extLst>
                    <a:ext uri="{FF2B5EF4-FFF2-40B4-BE49-F238E27FC236}">
                      <a16:creationId xmlns:a16="http://schemas.microsoft.com/office/drawing/2014/main" id="{974C3FE3-0745-4567-85B7-B2024878BE83}"/>
                    </a:ext>
                  </a:extLst>
                </p:cNvPr>
                <p:cNvSpPr txBox="1"/>
                <p:nvPr/>
              </p:nvSpPr>
              <p:spPr>
                <a:xfrm>
                  <a:off x="1260400" y="1659738"/>
                  <a:ext cx="1507144" cy="261610"/>
                </a:xfrm>
                <a:prstGeom prst="rect">
                  <a:avLst/>
                </a:prstGeom>
                <a:noFill/>
              </p:spPr>
              <p:txBody>
                <a:bodyPr wrap="none" rtlCol="0">
                  <a:spAutoFit/>
                </a:bodyPr>
                <a:lstStyle/>
                <a:p>
                  <a:r>
                    <a:rPr lang="en-US" altLang="ko-KR" sz="1100"/>
                    <a:t>IoT company/platform</a:t>
                  </a:r>
                  <a:endParaRPr lang="ko-KR" altLang="en-US" sz="1100"/>
                </a:p>
              </p:txBody>
            </p:sp>
          </p:grpSp>
          <p:sp>
            <p:nvSpPr>
              <p:cNvPr id="83" name="TextBox 82">
                <a:extLst>
                  <a:ext uri="{FF2B5EF4-FFF2-40B4-BE49-F238E27FC236}">
                    <a16:creationId xmlns:a16="http://schemas.microsoft.com/office/drawing/2014/main" id="{E2010C58-1358-40F1-9271-1CA7E66F8704}"/>
                  </a:ext>
                </a:extLst>
              </p:cNvPr>
              <p:cNvSpPr txBox="1"/>
              <p:nvPr/>
            </p:nvSpPr>
            <p:spPr>
              <a:xfrm>
                <a:off x="1581802" y="3918867"/>
                <a:ext cx="864339" cy="261610"/>
              </a:xfrm>
              <a:prstGeom prst="rect">
                <a:avLst/>
              </a:prstGeom>
              <a:noFill/>
            </p:spPr>
            <p:txBody>
              <a:bodyPr wrap="none" rtlCol="0">
                <a:spAutoFit/>
              </a:bodyPr>
              <a:lstStyle/>
              <a:p>
                <a:r>
                  <a:rPr lang="en-US" altLang="ko-KR" sz="1100"/>
                  <a:t>IoT Remote</a:t>
                </a:r>
                <a:endParaRPr lang="ko-KR" altLang="en-US" sz="1100"/>
              </a:p>
            </p:txBody>
          </p:sp>
          <p:cxnSp>
            <p:nvCxnSpPr>
              <p:cNvPr id="84" name="직선 연결선 83">
                <a:extLst>
                  <a:ext uri="{FF2B5EF4-FFF2-40B4-BE49-F238E27FC236}">
                    <a16:creationId xmlns:a16="http://schemas.microsoft.com/office/drawing/2014/main" id="{CB257176-C188-4C8E-A37C-75EF9C51F096}"/>
                  </a:ext>
                </a:extLst>
              </p:cNvPr>
              <p:cNvCxnSpPr>
                <a:cxnSpLocks/>
                <a:stCxn id="79" idx="0"/>
                <a:endCxn id="18" idx="1"/>
              </p:cNvCxnSpPr>
              <p:nvPr/>
            </p:nvCxnSpPr>
            <p:spPr>
              <a:xfrm flipV="1">
                <a:off x="2305911" y="2458666"/>
                <a:ext cx="839108" cy="1043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89B4468B-55CB-4A7E-8555-7293259CB5B3}"/>
                  </a:ext>
                </a:extLst>
              </p:cNvPr>
              <p:cNvCxnSpPr>
                <a:cxnSpLocks/>
                <a:endCxn id="77" idx="3"/>
              </p:cNvCxnSpPr>
              <p:nvPr/>
            </p:nvCxnSpPr>
            <p:spPr>
              <a:xfrm flipH="1" flipV="1">
                <a:off x="2171992" y="1590326"/>
                <a:ext cx="1106295" cy="609911"/>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9607A8A6-228F-42F3-B684-E7A4B7CBD670}"/>
                  </a:ext>
                </a:extLst>
              </p:cNvPr>
              <p:cNvSpPr txBox="1"/>
              <p:nvPr/>
            </p:nvSpPr>
            <p:spPr>
              <a:xfrm>
                <a:off x="4487503" y="2183022"/>
                <a:ext cx="453970" cy="261610"/>
              </a:xfrm>
              <a:prstGeom prst="rect">
                <a:avLst/>
              </a:prstGeom>
              <a:noFill/>
            </p:spPr>
            <p:txBody>
              <a:bodyPr wrap="none" rtlCol="0">
                <a:spAutoFit/>
              </a:bodyPr>
              <a:lstStyle/>
              <a:p>
                <a:r>
                  <a:rPr lang="en-US" altLang="ko-KR" sz="1100"/>
                  <a:t>data</a:t>
                </a:r>
                <a:endParaRPr lang="ko-KR" altLang="en-US" sz="1100"/>
              </a:p>
            </p:txBody>
          </p:sp>
          <p:sp>
            <p:nvSpPr>
              <p:cNvPr id="91" name="TextBox 90">
                <a:extLst>
                  <a:ext uri="{FF2B5EF4-FFF2-40B4-BE49-F238E27FC236}">
                    <a16:creationId xmlns:a16="http://schemas.microsoft.com/office/drawing/2014/main" id="{F5BD5560-EF96-46BE-99BF-40FAF169BAFB}"/>
                  </a:ext>
                </a:extLst>
              </p:cNvPr>
              <p:cNvSpPr txBox="1"/>
              <p:nvPr/>
            </p:nvSpPr>
            <p:spPr>
              <a:xfrm>
                <a:off x="4443865" y="2455462"/>
                <a:ext cx="596638" cy="261610"/>
              </a:xfrm>
              <a:prstGeom prst="rect">
                <a:avLst/>
              </a:prstGeom>
              <a:noFill/>
            </p:spPr>
            <p:txBody>
              <a:bodyPr wrap="none" rtlCol="0">
                <a:spAutoFit/>
              </a:bodyPr>
              <a:lstStyle/>
              <a:p>
                <a:r>
                  <a:rPr lang="en-US" altLang="ko-KR" sz="1100"/>
                  <a:t>control</a:t>
                </a:r>
                <a:endParaRPr lang="ko-KR" altLang="en-US" sz="1100"/>
              </a:p>
            </p:txBody>
          </p:sp>
          <p:sp>
            <p:nvSpPr>
              <p:cNvPr id="92" name="TextBox 91">
                <a:extLst>
                  <a:ext uri="{FF2B5EF4-FFF2-40B4-BE49-F238E27FC236}">
                    <a16:creationId xmlns:a16="http://schemas.microsoft.com/office/drawing/2014/main" id="{FDD919C8-3406-4CE7-BF25-1F6A2FA19733}"/>
                  </a:ext>
                </a:extLst>
              </p:cNvPr>
              <p:cNvSpPr txBox="1"/>
              <p:nvPr/>
            </p:nvSpPr>
            <p:spPr>
              <a:xfrm rot="1767712">
                <a:off x="2572794" y="1685053"/>
                <a:ext cx="453970" cy="261610"/>
              </a:xfrm>
              <a:prstGeom prst="rect">
                <a:avLst/>
              </a:prstGeom>
              <a:noFill/>
            </p:spPr>
            <p:txBody>
              <a:bodyPr wrap="none" rtlCol="0">
                <a:spAutoFit/>
              </a:bodyPr>
              <a:lstStyle/>
              <a:p>
                <a:r>
                  <a:rPr lang="en-US" altLang="ko-KR" sz="1100"/>
                  <a:t>data</a:t>
                </a:r>
                <a:endParaRPr lang="ko-KR" altLang="en-US" sz="1100"/>
              </a:p>
            </p:txBody>
          </p:sp>
          <p:sp>
            <p:nvSpPr>
              <p:cNvPr id="93" name="TextBox 92">
                <a:extLst>
                  <a:ext uri="{FF2B5EF4-FFF2-40B4-BE49-F238E27FC236}">
                    <a16:creationId xmlns:a16="http://schemas.microsoft.com/office/drawing/2014/main" id="{75E74BA6-FA8B-4494-86EE-995A7087878E}"/>
                  </a:ext>
                </a:extLst>
              </p:cNvPr>
              <p:cNvSpPr txBox="1"/>
              <p:nvPr/>
            </p:nvSpPr>
            <p:spPr>
              <a:xfrm rot="18539442">
                <a:off x="2335999" y="2785061"/>
                <a:ext cx="596638" cy="261610"/>
              </a:xfrm>
              <a:prstGeom prst="rect">
                <a:avLst/>
              </a:prstGeom>
              <a:noFill/>
            </p:spPr>
            <p:txBody>
              <a:bodyPr wrap="none" rtlCol="0">
                <a:spAutoFit/>
              </a:bodyPr>
              <a:lstStyle/>
              <a:p>
                <a:r>
                  <a:rPr lang="en-US" altLang="ko-KR" sz="1100"/>
                  <a:t>control</a:t>
                </a:r>
                <a:endParaRPr lang="ko-KR" altLang="en-US" sz="1100"/>
              </a:p>
            </p:txBody>
          </p:sp>
          <p:cxnSp>
            <p:nvCxnSpPr>
              <p:cNvPr id="97" name="직선 화살표 연결선 96">
                <a:extLst>
                  <a:ext uri="{FF2B5EF4-FFF2-40B4-BE49-F238E27FC236}">
                    <a16:creationId xmlns:a16="http://schemas.microsoft.com/office/drawing/2014/main" id="{386FD57B-3E1E-485E-A12E-045D7A3CB17F}"/>
                  </a:ext>
                </a:extLst>
              </p:cNvPr>
              <p:cNvCxnSpPr>
                <a:stCxn id="90" idx="1"/>
              </p:cNvCxnSpPr>
              <p:nvPr/>
            </p:nvCxnSpPr>
            <p:spPr>
              <a:xfrm flipH="1">
                <a:off x="4160108" y="2313827"/>
                <a:ext cx="3273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9B41D91-8FF0-414C-8A95-BB315B9DB140}"/>
                  </a:ext>
                </a:extLst>
              </p:cNvPr>
              <p:cNvCxnSpPr>
                <a:stCxn id="91" idx="3"/>
              </p:cNvCxnSpPr>
              <p:nvPr/>
            </p:nvCxnSpPr>
            <p:spPr>
              <a:xfrm>
                <a:off x="5040503" y="2586267"/>
                <a:ext cx="3172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7A54E5A9-4E41-4AD1-B047-8B975AEDEE1D}"/>
                  </a:ext>
                </a:extLst>
              </p:cNvPr>
              <p:cNvCxnSpPr>
                <a:stCxn id="93" idx="3"/>
              </p:cNvCxnSpPr>
              <p:nvPr/>
            </p:nvCxnSpPr>
            <p:spPr>
              <a:xfrm flipV="1">
                <a:off x="2822019" y="2458666"/>
                <a:ext cx="192114" cy="225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F4F1D7B6-03AB-439B-BEDC-F89B1A245DD3}"/>
                  </a:ext>
                </a:extLst>
              </p:cNvPr>
              <p:cNvCxnSpPr>
                <a:stCxn id="92" idx="1"/>
              </p:cNvCxnSpPr>
              <p:nvPr/>
            </p:nvCxnSpPr>
            <p:spPr>
              <a:xfrm flipH="1" flipV="1">
                <a:off x="2305910" y="1510453"/>
                <a:ext cx="296237" cy="193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BC97A8A9-B11E-4445-BEB1-742C3EFB8F17}"/>
                  </a:ext>
                </a:extLst>
              </p:cNvPr>
              <p:cNvCxnSpPr>
                <a:cxnSpLocks/>
                <a:stCxn id="73" idx="0"/>
                <a:endCxn id="81" idx="2"/>
              </p:cNvCxnSpPr>
              <p:nvPr/>
            </p:nvCxnSpPr>
            <p:spPr>
              <a:xfrm flipH="1" flipV="1">
                <a:off x="1714792" y="2189847"/>
                <a:ext cx="172888" cy="1016457"/>
              </a:xfrm>
              <a:prstGeom prst="line">
                <a:avLst/>
              </a:prstGeom>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F80B884-2DE4-489C-991F-8DD1E205AB98}"/>
                  </a:ext>
                </a:extLst>
              </p:cNvPr>
              <p:cNvSpPr txBox="1"/>
              <p:nvPr/>
            </p:nvSpPr>
            <p:spPr>
              <a:xfrm>
                <a:off x="1153521" y="2581252"/>
                <a:ext cx="710451" cy="261610"/>
              </a:xfrm>
              <a:prstGeom prst="rect">
                <a:avLst/>
              </a:prstGeom>
              <a:noFill/>
            </p:spPr>
            <p:txBody>
              <a:bodyPr wrap="none" rtlCol="0">
                <a:spAutoFit/>
              </a:bodyPr>
              <a:lstStyle/>
              <a:p>
                <a:r>
                  <a:rPr lang="en-US" altLang="ko-KR" sz="1100"/>
                  <a:t>Analytics</a:t>
                </a:r>
                <a:endParaRPr lang="ko-KR" altLang="en-US" sz="1100"/>
              </a:p>
            </p:txBody>
          </p:sp>
          <p:cxnSp>
            <p:nvCxnSpPr>
              <p:cNvPr id="109" name="직선 화살표 연결선 108">
                <a:extLst>
                  <a:ext uri="{FF2B5EF4-FFF2-40B4-BE49-F238E27FC236}">
                    <a16:creationId xmlns:a16="http://schemas.microsoft.com/office/drawing/2014/main" id="{8658308B-2C5F-462E-8CD4-9E1F2EACFA7B}"/>
                  </a:ext>
                </a:extLst>
              </p:cNvPr>
              <p:cNvCxnSpPr>
                <a:stCxn id="107" idx="2"/>
              </p:cNvCxnSpPr>
              <p:nvPr/>
            </p:nvCxnSpPr>
            <p:spPr>
              <a:xfrm>
                <a:off x="1508747" y="2842862"/>
                <a:ext cx="73055" cy="363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DF3EF96E-2BA5-4DA3-BA5B-443E4A5D35B2}"/>
                </a:ext>
              </a:extLst>
            </p:cNvPr>
            <p:cNvSpPr txBox="1"/>
            <p:nvPr/>
          </p:nvSpPr>
          <p:spPr>
            <a:xfrm rot="1154488">
              <a:off x="6478320" y="2408902"/>
              <a:ext cx="596638" cy="261610"/>
            </a:xfrm>
            <a:prstGeom prst="rect">
              <a:avLst/>
            </a:prstGeom>
            <a:noFill/>
          </p:spPr>
          <p:txBody>
            <a:bodyPr wrap="none" rtlCol="0">
              <a:spAutoFit/>
            </a:bodyPr>
            <a:lstStyle/>
            <a:p>
              <a:r>
                <a:rPr lang="en-US" altLang="ko-KR" sz="1100"/>
                <a:t>control</a:t>
              </a:r>
              <a:endParaRPr lang="ko-KR" altLang="en-US" sz="1100"/>
            </a:p>
          </p:txBody>
        </p:sp>
        <p:cxnSp>
          <p:nvCxnSpPr>
            <p:cNvPr id="64" name="직선 화살표 연결선 63">
              <a:extLst>
                <a:ext uri="{FF2B5EF4-FFF2-40B4-BE49-F238E27FC236}">
                  <a16:creationId xmlns:a16="http://schemas.microsoft.com/office/drawing/2014/main" id="{8D9AE17E-0333-4E7F-9476-464060671906}"/>
                </a:ext>
              </a:extLst>
            </p:cNvPr>
            <p:cNvCxnSpPr>
              <a:cxnSpLocks/>
              <a:stCxn id="63" idx="3"/>
            </p:cNvCxnSpPr>
            <p:nvPr/>
          </p:nvCxnSpPr>
          <p:spPr>
            <a:xfrm>
              <a:off x="7058293" y="2638018"/>
              <a:ext cx="228894" cy="101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E54E6F5-C8EF-45B4-BCEB-2AEE3F63B544}"/>
                </a:ext>
              </a:extLst>
            </p:cNvPr>
            <p:cNvSpPr txBox="1"/>
            <p:nvPr/>
          </p:nvSpPr>
          <p:spPr>
            <a:xfrm rot="4236646">
              <a:off x="6256940" y="2923920"/>
              <a:ext cx="596638" cy="261610"/>
            </a:xfrm>
            <a:prstGeom prst="rect">
              <a:avLst/>
            </a:prstGeom>
            <a:noFill/>
          </p:spPr>
          <p:txBody>
            <a:bodyPr wrap="none" rtlCol="0">
              <a:spAutoFit/>
            </a:bodyPr>
            <a:lstStyle/>
            <a:p>
              <a:r>
                <a:rPr lang="en-US" altLang="ko-KR" sz="1100"/>
                <a:t>control</a:t>
              </a:r>
              <a:endParaRPr lang="ko-KR" altLang="en-US" sz="1100"/>
            </a:p>
          </p:txBody>
        </p:sp>
        <p:cxnSp>
          <p:nvCxnSpPr>
            <p:cNvPr id="66" name="직선 화살표 연결선 65">
              <a:extLst>
                <a:ext uri="{FF2B5EF4-FFF2-40B4-BE49-F238E27FC236}">
                  <a16:creationId xmlns:a16="http://schemas.microsoft.com/office/drawing/2014/main" id="{F624B784-C3C6-4F8E-B670-C279934FC4F5}"/>
                </a:ext>
              </a:extLst>
            </p:cNvPr>
            <p:cNvCxnSpPr>
              <a:cxnSpLocks/>
              <a:stCxn id="65" idx="3"/>
            </p:cNvCxnSpPr>
            <p:nvPr/>
          </p:nvCxnSpPr>
          <p:spPr>
            <a:xfrm>
              <a:off x="6654296" y="3336125"/>
              <a:ext cx="130054" cy="358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181DB9E-5476-4714-B148-2E8AF5C15965}"/>
                </a:ext>
              </a:extLst>
            </p:cNvPr>
            <p:cNvSpPr txBox="1"/>
            <p:nvPr/>
          </p:nvSpPr>
          <p:spPr>
            <a:xfrm rot="4329229">
              <a:off x="6234010" y="3505151"/>
              <a:ext cx="453970" cy="261610"/>
            </a:xfrm>
            <a:prstGeom prst="rect">
              <a:avLst/>
            </a:prstGeom>
            <a:noFill/>
          </p:spPr>
          <p:txBody>
            <a:bodyPr wrap="none" rtlCol="0">
              <a:spAutoFit/>
            </a:bodyPr>
            <a:lstStyle/>
            <a:p>
              <a:r>
                <a:rPr lang="en-US" altLang="ko-KR" sz="1100"/>
                <a:t>data</a:t>
              </a:r>
              <a:endParaRPr lang="ko-KR" altLang="en-US" sz="1100"/>
            </a:p>
          </p:txBody>
        </p:sp>
        <p:cxnSp>
          <p:nvCxnSpPr>
            <p:cNvPr id="85" name="직선 화살표 연결선 84">
              <a:extLst>
                <a:ext uri="{FF2B5EF4-FFF2-40B4-BE49-F238E27FC236}">
                  <a16:creationId xmlns:a16="http://schemas.microsoft.com/office/drawing/2014/main" id="{1931A588-5729-4065-A6FC-4F7451357A98}"/>
                </a:ext>
              </a:extLst>
            </p:cNvPr>
            <p:cNvCxnSpPr>
              <a:cxnSpLocks/>
              <a:stCxn id="78" idx="1"/>
            </p:cNvCxnSpPr>
            <p:nvPr/>
          </p:nvCxnSpPr>
          <p:spPr>
            <a:xfrm flipH="1" flipV="1">
              <a:off x="6239053" y="2999940"/>
              <a:ext cx="152380" cy="419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2A2325F-EC88-4B41-BB56-C6117BA50E47}"/>
                </a:ext>
              </a:extLst>
            </p:cNvPr>
            <p:cNvSpPr txBox="1"/>
            <p:nvPr/>
          </p:nvSpPr>
          <p:spPr>
            <a:xfrm rot="1231384">
              <a:off x="6890962" y="2808186"/>
              <a:ext cx="453970" cy="261610"/>
            </a:xfrm>
            <a:prstGeom prst="rect">
              <a:avLst/>
            </a:prstGeom>
            <a:noFill/>
          </p:spPr>
          <p:txBody>
            <a:bodyPr wrap="none" rtlCol="0">
              <a:spAutoFit/>
            </a:bodyPr>
            <a:lstStyle/>
            <a:p>
              <a:r>
                <a:rPr lang="en-US" altLang="ko-KR" sz="1100"/>
                <a:t>data</a:t>
              </a:r>
              <a:endParaRPr lang="ko-KR" altLang="en-US" sz="1100"/>
            </a:p>
          </p:txBody>
        </p:sp>
        <p:cxnSp>
          <p:nvCxnSpPr>
            <p:cNvPr id="88" name="직선 화살표 연결선 87">
              <a:extLst>
                <a:ext uri="{FF2B5EF4-FFF2-40B4-BE49-F238E27FC236}">
                  <a16:creationId xmlns:a16="http://schemas.microsoft.com/office/drawing/2014/main" id="{48DA9EDF-833E-4956-87DC-F9795C07E9DA}"/>
                </a:ext>
              </a:extLst>
            </p:cNvPr>
            <p:cNvCxnSpPr>
              <a:cxnSpLocks/>
              <a:stCxn id="86" idx="1"/>
            </p:cNvCxnSpPr>
            <p:nvPr/>
          </p:nvCxnSpPr>
          <p:spPr>
            <a:xfrm flipH="1" flipV="1">
              <a:off x="6629986" y="2725851"/>
              <a:ext cx="275382" cy="133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C56BFC48-52F8-49BC-8CCD-763333F1D826}"/>
                </a:ext>
              </a:extLst>
            </p:cNvPr>
            <p:cNvSpPr txBox="1"/>
            <p:nvPr/>
          </p:nvSpPr>
          <p:spPr>
            <a:xfrm rot="19454971">
              <a:off x="6897495" y="1861406"/>
              <a:ext cx="453970" cy="261610"/>
            </a:xfrm>
            <a:prstGeom prst="rect">
              <a:avLst/>
            </a:prstGeom>
            <a:noFill/>
          </p:spPr>
          <p:txBody>
            <a:bodyPr wrap="none" rtlCol="0">
              <a:spAutoFit/>
            </a:bodyPr>
            <a:lstStyle/>
            <a:p>
              <a:r>
                <a:rPr lang="en-US" altLang="ko-KR" sz="1100"/>
                <a:t>data</a:t>
              </a:r>
              <a:endParaRPr lang="ko-KR" altLang="en-US" sz="1100"/>
            </a:p>
          </p:txBody>
        </p:sp>
        <p:cxnSp>
          <p:nvCxnSpPr>
            <p:cNvPr id="94" name="직선 화살표 연결선 93">
              <a:extLst>
                <a:ext uri="{FF2B5EF4-FFF2-40B4-BE49-F238E27FC236}">
                  <a16:creationId xmlns:a16="http://schemas.microsoft.com/office/drawing/2014/main" id="{7B8A33CC-58E0-4EB3-B5BA-8FF4B373E9D2}"/>
                </a:ext>
              </a:extLst>
            </p:cNvPr>
            <p:cNvCxnSpPr>
              <a:cxnSpLocks/>
              <a:stCxn id="89" idx="1"/>
            </p:cNvCxnSpPr>
            <p:nvPr/>
          </p:nvCxnSpPr>
          <p:spPr>
            <a:xfrm flipH="1">
              <a:off x="6629986" y="2124828"/>
              <a:ext cx="310280" cy="210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FF2A18D2-389C-46C7-A5B2-FD67CDB2927A}"/>
                </a:ext>
              </a:extLst>
            </p:cNvPr>
            <p:cNvSpPr txBox="1"/>
            <p:nvPr/>
          </p:nvSpPr>
          <p:spPr>
            <a:xfrm rot="18462773">
              <a:off x="6831143" y="966444"/>
              <a:ext cx="453970" cy="261610"/>
            </a:xfrm>
            <a:prstGeom prst="rect">
              <a:avLst/>
            </a:prstGeom>
            <a:noFill/>
          </p:spPr>
          <p:txBody>
            <a:bodyPr wrap="none" rtlCol="0">
              <a:spAutoFit/>
            </a:bodyPr>
            <a:lstStyle/>
            <a:p>
              <a:r>
                <a:rPr lang="en-US" altLang="ko-KR" sz="1100"/>
                <a:t>data</a:t>
              </a:r>
              <a:endParaRPr lang="ko-KR" altLang="en-US" sz="1100"/>
            </a:p>
          </p:txBody>
        </p:sp>
        <p:cxnSp>
          <p:nvCxnSpPr>
            <p:cNvPr id="96" name="직선 화살표 연결선 95">
              <a:extLst>
                <a:ext uri="{FF2B5EF4-FFF2-40B4-BE49-F238E27FC236}">
                  <a16:creationId xmlns:a16="http://schemas.microsoft.com/office/drawing/2014/main" id="{5C42F094-CC32-4E54-B855-1266C4294755}"/>
                </a:ext>
              </a:extLst>
            </p:cNvPr>
            <p:cNvCxnSpPr>
              <a:cxnSpLocks/>
              <a:stCxn id="95" idx="1"/>
            </p:cNvCxnSpPr>
            <p:nvPr/>
          </p:nvCxnSpPr>
          <p:spPr>
            <a:xfrm flipH="1">
              <a:off x="6449993" y="1276814"/>
              <a:ext cx="469287" cy="598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7061283"/>
      </p:ext>
    </p:extLst>
  </p:cSld>
  <p:clrMapOvr>
    <a:masterClrMapping/>
  </p:clrMapOvr>
</p:sld>
</file>

<file path=ppt/theme/theme1.xml><?xml version="1.0" encoding="utf-8"?>
<a:theme xmlns:a="http://schemas.openxmlformats.org/drawingml/2006/main" name="Parcel">
  <a:themeElements>
    <a:clrScheme name="Custom 4">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E3D"/>
      </a:hlink>
      <a:folHlink>
        <a:srgbClr val="8E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Application>Microsoft Office PowerPoint</Application>
  <PresentationFormat>화면 슬라이드 쇼(16:9)</PresentationFormat>
  <Slides>25</Slides>
  <Notes>4</Notes>
  <HiddenSlides>0</HiddenSlides>
  <ScaleCrop>false</ScaleCrop>
  <HeadingPairs>
    <vt:vector size="4" baseType="variant">
      <vt:variant>
        <vt:lpstr>테마</vt:lpstr>
      </vt:variant>
      <vt:variant>
        <vt:i4>1</vt:i4>
      </vt:variant>
      <vt:variant>
        <vt:lpstr>슬라이드 제목</vt:lpstr>
      </vt:variant>
      <vt:variant>
        <vt:i4>25</vt:i4>
      </vt:variant>
    </vt:vector>
  </HeadingPairs>
  <TitlesOfParts>
    <vt:vector size="26" baseType="lpstr">
      <vt:lpstr>Parcel</vt:lpstr>
      <vt:lpstr>Solar Energy Management System with IoT</vt:lpstr>
      <vt:lpstr>Introduction to Solar Energy</vt:lpstr>
      <vt:lpstr>How can solar energy produce electricity?</vt:lpstr>
      <vt:lpstr>Photovoltaic(PV)</vt:lpstr>
      <vt:lpstr>Structure of PV solar energy production</vt:lpstr>
      <vt:lpstr>Downsides</vt:lpstr>
      <vt:lpstr>Main issue</vt:lpstr>
      <vt:lpstr>How to monitor and prevent potential problems?</vt:lpstr>
      <vt:lpstr>Abstraction of IoT device and its sensors</vt:lpstr>
      <vt:lpstr>Problem! : Different Lifespan of power generation</vt:lpstr>
      <vt:lpstr>How to solve the problem</vt:lpstr>
      <vt:lpstr>Plan to make a prototype</vt:lpstr>
      <vt:lpstr>Processes</vt:lpstr>
      <vt:lpstr>Data Measurement</vt:lpstr>
      <vt:lpstr>Power Measuring Device</vt:lpstr>
      <vt:lpstr>GPS tracking device</vt:lpstr>
      <vt:lpstr>Visual Devices</vt:lpstr>
      <vt:lpstr>Temperature/Humidity monitoring devices</vt:lpstr>
      <vt:lpstr>Data Transfer</vt:lpstr>
      <vt:lpstr>Data transfer using rasberry pi</vt:lpstr>
      <vt:lpstr>Data Analyze</vt:lpstr>
      <vt:lpstr>Data Analyze ( Backend Server, TensorFlow )</vt:lpstr>
      <vt:lpstr>Data Visualization</vt:lpstr>
      <vt:lpstr>Data Visualization</vt:lpstr>
      <vt:lpstr>PowerPoint 프레젠테이션</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revision>622</cp:revision>
  <dcterms:created xsi:type="dcterms:W3CDTF">2020-02-06T20:42:06Z</dcterms:created>
  <dcterms:modified xsi:type="dcterms:W3CDTF">2021-07-15T10:20:17Z</dcterms:modified>
  <cp:category/>
</cp:coreProperties>
</file>